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64" r:id="rId3"/>
    <p:sldMasterId id="2147483676" r:id="rId4"/>
  </p:sldMasterIdLst>
  <p:notesMasterIdLst>
    <p:notesMasterId r:id="rId31"/>
  </p:notesMasterIdLst>
  <p:sldIdLst>
    <p:sldId id="340" r:id="rId5"/>
    <p:sldId id="342" r:id="rId6"/>
    <p:sldId id="372" r:id="rId7"/>
    <p:sldId id="373" r:id="rId8"/>
    <p:sldId id="377" r:id="rId9"/>
    <p:sldId id="374" r:id="rId10"/>
    <p:sldId id="375" r:id="rId11"/>
    <p:sldId id="376" r:id="rId12"/>
    <p:sldId id="400" r:id="rId13"/>
    <p:sldId id="406" r:id="rId14"/>
    <p:sldId id="405" r:id="rId15"/>
    <p:sldId id="404" r:id="rId16"/>
    <p:sldId id="403" r:id="rId17"/>
    <p:sldId id="402" r:id="rId18"/>
    <p:sldId id="417" r:id="rId19"/>
    <p:sldId id="416" r:id="rId20"/>
    <p:sldId id="415" r:id="rId21"/>
    <p:sldId id="414" r:id="rId22"/>
    <p:sldId id="413" r:id="rId23"/>
    <p:sldId id="420" r:id="rId24"/>
    <p:sldId id="407" r:id="rId25"/>
    <p:sldId id="419" r:id="rId26"/>
    <p:sldId id="418" r:id="rId27"/>
    <p:sldId id="408" r:id="rId28"/>
    <p:sldId id="410" r:id="rId29"/>
    <p:sldId id="39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0000"/>
    <a:srgbClr val="182640"/>
    <a:srgbClr val="D32F2F"/>
    <a:srgbClr val="7F7F7F"/>
    <a:srgbClr val="563728"/>
    <a:srgbClr val="FAAF4E"/>
    <a:srgbClr val="EBEBE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124" autoAdjust="0"/>
    <p:restoredTop sz="96154" autoAdjust="0"/>
  </p:normalViewPr>
  <p:slideViewPr>
    <p:cSldViewPr snapToGrid="0" showGuides="1">
      <p:cViewPr>
        <p:scale>
          <a:sx n="75" d="100"/>
          <a:sy n="75" d="100"/>
        </p:scale>
        <p:origin x="706" y="264"/>
      </p:cViewPr>
      <p:guideLst>
        <p:guide orient="horz" pos="2146"/>
        <p:guide pos="279"/>
        <p:guide pos="7401"/>
        <p:guide pos="3816"/>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C1780D-E0CE-4A69-A688-15757CFABD2D}" type="datetimeFigureOut">
              <a:rPr lang="zh-CN" altLang="en-US" smtClean="0"/>
              <a:pPr/>
              <a:t>2017/11/28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49DDBE-0FBB-4FDA-B2CE-316D576915E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49DDBE-0FBB-4FDA-B2CE-316D576915E7}" type="slidenum">
              <a:rPr lang="zh-CN" altLang="en-US" smtClean="0"/>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5420"/>
            </a:lvl1pPr>
          </a:lstStyle>
          <a:p>
            <a:r>
              <a:rPr lang="zh-CN" altLang="en-US"/>
              <a:t>单击此处编辑母版标题样式</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170"/>
            </a:lvl1pPr>
            <a:lvl2pPr marL="413385" indent="0" algn="ctr">
              <a:buNone/>
              <a:defRPr sz="1805"/>
            </a:lvl2pPr>
            <a:lvl3pPr marL="826135" indent="0" algn="ctr">
              <a:buNone/>
              <a:defRPr sz="1625"/>
            </a:lvl3pPr>
            <a:lvl4pPr marL="1239520" indent="0" algn="ctr">
              <a:buNone/>
              <a:defRPr sz="1445"/>
            </a:lvl4pPr>
            <a:lvl5pPr marL="1652270" indent="0" algn="ctr">
              <a:buNone/>
              <a:defRPr sz="1445"/>
            </a:lvl5pPr>
            <a:lvl6pPr marL="2065655" indent="0" algn="ctr">
              <a:buNone/>
              <a:defRPr sz="1445"/>
            </a:lvl6pPr>
            <a:lvl7pPr marL="2478405" indent="0" algn="ctr">
              <a:buNone/>
              <a:defRPr sz="1445"/>
            </a:lvl7pPr>
            <a:lvl8pPr marL="2891790" indent="0" algn="ctr">
              <a:buNone/>
              <a:defRPr sz="1445"/>
            </a:lvl8pPr>
            <a:lvl9pPr marL="3304540" indent="0" algn="ctr">
              <a:buNone/>
              <a:defRPr sz="144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542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170">
                <a:solidFill>
                  <a:schemeClr val="tx1">
                    <a:tint val="75000"/>
                  </a:schemeClr>
                </a:solidFill>
              </a:defRPr>
            </a:lvl1pPr>
            <a:lvl2pPr marL="413385" indent="0">
              <a:buNone/>
              <a:defRPr sz="1805">
                <a:solidFill>
                  <a:schemeClr val="tx1">
                    <a:tint val="75000"/>
                  </a:schemeClr>
                </a:solidFill>
              </a:defRPr>
            </a:lvl2pPr>
            <a:lvl3pPr marL="826135" indent="0">
              <a:buNone/>
              <a:defRPr sz="1625">
                <a:solidFill>
                  <a:schemeClr val="tx1">
                    <a:tint val="75000"/>
                  </a:schemeClr>
                </a:solidFill>
              </a:defRPr>
            </a:lvl3pPr>
            <a:lvl4pPr marL="1239520" indent="0">
              <a:buNone/>
              <a:defRPr sz="1445">
                <a:solidFill>
                  <a:schemeClr val="tx1">
                    <a:tint val="75000"/>
                  </a:schemeClr>
                </a:solidFill>
              </a:defRPr>
            </a:lvl4pPr>
            <a:lvl5pPr marL="1652270" indent="0">
              <a:buNone/>
              <a:defRPr sz="1445">
                <a:solidFill>
                  <a:schemeClr val="tx1">
                    <a:tint val="75000"/>
                  </a:schemeClr>
                </a:solidFill>
              </a:defRPr>
            </a:lvl5pPr>
            <a:lvl6pPr marL="2065655" indent="0">
              <a:buNone/>
              <a:defRPr sz="1445">
                <a:solidFill>
                  <a:schemeClr val="tx1">
                    <a:tint val="75000"/>
                  </a:schemeClr>
                </a:solidFill>
              </a:defRPr>
            </a:lvl6pPr>
            <a:lvl7pPr marL="2478405" indent="0">
              <a:buNone/>
              <a:defRPr sz="1445">
                <a:solidFill>
                  <a:schemeClr val="tx1">
                    <a:tint val="75000"/>
                  </a:schemeClr>
                </a:solidFill>
              </a:defRPr>
            </a:lvl7pPr>
            <a:lvl8pPr marL="2891790" indent="0">
              <a:buNone/>
              <a:defRPr sz="1445">
                <a:solidFill>
                  <a:schemeClr val="tx1">
                    <a:tint val="75000"/>
                  </a:schemeClr>
                </a:solidFill>
              </a:defRPr>
            </a:lvl8pPr>
            <a:lvl9pPr marL="3304540" indent="0">
              <a:buNone/>
              <a:defRPr sz="1445">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170" b="1"/>
            </a:lvl1pPr>
            <a:lvl2pPr marL="413385" indent="0">
              <a:buNone/>
              <a:defRPr sz="1805" b="1"/>
            </a:lvl2pPr>
            <a:lvl3pPr marL="826135" indent="0">
              <a:buNone/>
              <a:defRPr sz="1625" b="1"/>
            </a:lvl3pPr>
            <a:lvl4pPr marL="1239520" indent="0">
              <a:buNone/>
              <a:defRPr sz="1445" b="1"/>
            </a:lvl4pPr>
            <a:lvl5pPr marL="1652270" indent="0">
              <a:buNone/>
              <a:defRPr sz="1445" b="1"/>
            </a:lvl5pPr>
            <a:lvl6pPr marL="2065655" indent="0">
              <a:buNone/>
              <a:defRPr sz="1445" b="1"/>
            </a:lvl6pPr>
            <a:lvl7pPr marL="2478405" indent="0">
              <a:buNone/>
              <a:defRPr sz="1445" b="1"/>
            </a:lvl7pPr>
            <a:lvl8pPr marL="2891790" indent="0">
              <a:buNone/>
              <a:defRPr sz="1445" b="1"/>
            </a:lvl8pPr>
            <a:lvl9pPr marL="3304540" indent="0">
              <a:buNone/>
              <a:defRPr sz="1445"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170" b="1"/>
            </a:lvl1pPr>
            <a:lvl2pPr marL="413385" indent="0">
              <a:buNone/>
              <a:defRPr sz="1805" b="1"/>
            </a:lvl2pPr>
            <a:lvl3pPr marL="826135" indent="0">
              <a:buNone/>
              <a:defRPr sz="1625" b="1"/>
            </a:lvl3pPr>
            <a:lvl4pPr marL="1239520" indent="0">
              <a:buNone/>
              <a:defRPr sz="1445" b="1"/>
            </a:lvl4pPr>
            <a:lvl5pPr marL="1652270" indent="0">
              <a:buNone/>
              <a:defRPr sz="1445" b="1"/>
            </a:lvl5pPr>
            <a:lvl6pPr marL="2065655" indent="0">
              <a:buNone/>
              <a:defRPr sz="1445" b="1"/>
            </a:lvl6pPr>
            <a:lvl7pPr marL="2478405" indent="0">
              <a:buNone/>
              <a:defRPr sz="1445" b="1"/>
            </a:lvl7pPr>
            <a:lvl8pPr marL="2891790" indent="0">
              <a:buNone/>
              <a:defRPr sz="1445" b="1"/>
            </a:lvl8pPr>
            <a:lvl9pPr marL="3304540" indent="0">
              <a:buNone/>
              <a:defRPr sz="1445"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890"/>
            </a:lvl1pPr>
          </a:lstStyle>
          <a:p>
            <a:r>
              <a:rPr lang="zh-CN" altLang="en-US"/>
              <a:t>单击此处编辑母版标题样式</a:t>
            </a:r>
            <a:endParaRPr lang="en-US" dirty="0"/>
          </a:p>
        </p:txBody>
      </p:sp>
      <p:sp>
        <p:nvSpPr>
          <p:cNvPr id="3" name="Content Placeholder 2"/>
          <p:cNvSpPr>
            <a:spLocks noGrp="1"/>
          </p:cNvSpPr>
          <p:nvPr>
            <p:ph idx="1"/>
          </p:nvPr>
        </p:nvSpPr>
        <p:spPr>
          <a:xfrm>
            <a:off x="5183189" y="987427"/>
            <a:ext cx="6172200" cy="4873625"/>
          </a:xfrm>
        </p:spPr>
        <p:txBody>
          <a:bodyPr/>
          <a:lstStyle>
            <a:lvl1pPr>
              <a:defRPr sz="2890"/>
            </a:lvl1pPr>
            <a:lvl2pPr>
              <a:defRPr sz="2530"/>
            </a:lvl2pPr>
            <a:lvl3pPr>
              <a:defRPr sz="2170"/>
            </a:lvl3pPr>
            <a:lvl4pPr>
              <a:defRPr sz="1805"/>
            </a:lvl4pPr>
            <a:lvl5pPr>
              <a:defRPr sz="1805"/>
            </a:lvl5pPr>
            <a:lvl6pPr>
              <a:defRPr sz="1805"/>
            </a:lvl6pPr>
            <a:lvl7pPr>
              <a:defRPr sz="1805"/>
            </a:lvl7pPr>
            <a:lvl8pPr>
              <a:defRPr sz="1805"/>
            </a:lvl8pPr>
            <a:lvl9pPr>
              <a:defRPr sz="180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445"/>
            </a:lvl1pPr>
            <a:lvl2pPr marL="413385" indent="0">
              <a:buNone/>
              <a:defRPr sz="1265"/>
            </a:lvl2pPr>
            <a:lvl3pPr marL="826135" indent="0">
              <a:buNone/>
              <a:defRPr sz="1085"/>
            </a:lvl3pPr>
            <a:lvl4pPr marL="1239520" indent="0">
              <a:buNone/>
              <a:defRPr sz="905"/>
            </a:lvl4pPr>
            <a:lvl5pPr marL="1652270" indent="0">
              <a:buNone/>
              <a:defRPr sz="905"/>
            </a:lvl5pPr>
            <a:lvl6pPr marL="2065655" indent="0">
              <a:buNone/>
              <a:defRPr sz="905"/>
            </a:lvl6pPr>
            <a:lvl7pPr marL="2478405" indent="0">
              <a:buNone/>
              <a:defRPr sz="905"/>
            </a:lvl7pPr>
            <a:lvl8pPr marL="2891790" indent="0">
              <a:buNone/>
              <a:defRPr sz="905"/>
            </a:lvl8pPr>
            <a:lvl9pPr marL="3304540" indent="0">
              <a:buNone/>
              <a:defRPr sz="90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89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9" y="987427"/>
            <a:ext cx="6172200" cy="4873625"/>
          </a:xfrm>
        </p:spPr>
        <p:txBody>
          <a:bodyPr anchor="t"/>
          <a:lstStyle>
            <a:lvl1pPr marL="0" indent="0">
              <a:buNone/>
              <a:defRPr sz="2890"/>
            </a:lvl1pPr>
            <a:lvl2pPr marL="413385" indent="0">
              <a:buNone/>
              <a:defRPr sz="2530"/>
            </a:lvl2pPr>
            <a:lvl3pPr marL="826135" indent="0">
              <a:buNone/>
              <a:defRPr sz="2170"/>
            </a:lvl3pPr>
            <a:lvl4pPr marL="1239520" indent="0">
              <a:buNone/>
              <a:defRPr sz="1805"/>
            </a:lvl4pPr>
            <a:lvl5pPr marL="1652270" indent="0">
              <a:buNone/>
              <a:defRPr sz="1805"/>
            </a:lvl5pPr>
            <a:lvl6pPr marL="2065655" indent="0">
              <a:buNone/>
              <a:defRPr sz="1805"/>
            </a:lvl6pPr>
            <a:lvl7pPr marL="2478405" indent="0">
              <a:buNone/>
              <a:defRPr sz="1805"/>
            </a:lvl7pPr>
            <a:lvl8pPr marL="2891790" indent="0">
              <a:buNone/>
              <a:defRPr sz="1805"/>
            </a:lvl8pPr>
            <a:lvl9pPr marL="3304540" indent="0">
              <a:buNone/>
              <a:defRPr sz="1805"/>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445"/>
            </a:lvl1pPr>
            <a:lvl2pPr marL="413385" indent="0">
              <a:buNone/>
              <a:defRPr sz="1265"/>
            </a:lvl2pPr>
            <a:lvl3pPr marL="826135" indent="0">
              <a:buNone/>
              <a:defRPr sz="1085"/>
            </a:lvl3pPr>
            <a:lvl4pPr marL="1239520" indent="0">
              <a:buNone/>
              <a:defRPr sz="905"/>
            </a:lvl4pPr>
            <a:lvl5pPr marL="1652270" indent="0">
              <a:buNone/>
              <a:defRPr sz="905"/>
            </a:lvl5pPr>
            <a:lvl6pPr marL="2065655" indent="0">
              <a:buNone/>
              <a:defRPr sz="905"/>
            </a:lvl6pPr>
            <a:lvl7pPr marL="2478405" indent="0">
              <a:buNone/>
              <a:defRPr sz="905"/>
            </a:lvl7pPr>
            <a:lvl8pPr marL="2891790" indent="0">
              <a:buNone/>
              <a:defRPr sz="905"/>
            </a:lvl8pPr>
            <a:lvl9pPr marL="3304540" indent="0">
              <a:buNone/>
              <a:defRPr sz="90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F62275-B3A0-4508-8D6B-C9E04546498F}"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000" advTm="0"/>
    </mc:Choice>
    <mc:Fallback>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2017/11/28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Tm="0"/>
    </mc:Choice>
    <mc:Fallback>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950384" y="1927412"/>
            <a:ext cx="3172883" cy="4257488"/>
          </a:xfrm>
          <a:prstGeom prst="rect">
            <a:avLst/>
          </a:prstGeom>
        </p:spPr>
        <p:txBody>
          <a:bodyPr>
            <a:normAutofit/>
          </a:bodyPr>
          <a:lstStyle>
            <a:lvl1pPr marL="0" indent="0" algn="ctr">
              <a:buFontTx/>
              <a:buNone/>
              <a:defRPr sz="1865">
                <a:solidFill>
                  <a:schemeClr val="bg1"/>
                </a:solidFill>
              </a:defRPr>
            </a:lvl1pPr>
          </a:lstStyle>
          <a:p>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5BECFE5-95DF-455C-839C-8976732A2BD4}" type="datetimeFigureOut">
              <a:rPr lang="zh-CN" altLang="en-US" smtClean="0"/>
              <a:pPr/>
              <a:t>2017/11/28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8B44B862-539C-478D-866A-B8EF22731302}"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499" y="6356756"/>
            <a:ext cx="2742787" cy="364275"/>
          </a:xfrm>
          <a:prstGeom prst="rect">
            <a:avLst/>
          </a:prstGeom>
        </p:spPr>
        <p:txBody>
          <a:bodyPr/>
          <a:lstStyle/>
          <a:p>
            <a:fld id="{3BED4874-415F-4462-8CBD-90FA9588F106}" type="datetimeFigureOut">
              <a:rPr lang="zh-CN" altLang="en-US" smtClean="0"/>
              <a:pPr/>
              <a:t>2017/11/28</a:t>
            </a:fld>
            <a:endParaRPr lang="zh-CN" altLang="en-US"/>
          </a:p>
        </p:txBody>
      </p:sp>
      <p:sp>
        <p:nvSpPr>
          <p:cNvPr id="3" name="页脚占位符 2"/>
          <p:cNvSpPr>
            <a:spLocks noGrp="1"/>
          </p:cNvSpPr>
          <p:nvPr>
            <p:ph type="ftr" sz="quarter" idx="11"/>
          </p:nvPr>
        </p:nvSpPr>
        <p:spPr>
          <a:xfrm>
            <a:off x="4038911" y="6356756"/>
            <a:ext cx="4114179" cy="3642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728" y="6356756"/>
            <a:ext cx="2742787" cy="364275"/>
          </a:xfrm>
          <a:prstGeom prst="rect">
            <a:avLst/>
          </a:prstGeom>
        </p:spPr>
        <p:txBody>
          <a:bodyPr/>
          <a:lstStyle/>
          <a:p>
            <a:fld id="{8C92ADDF-ABC6-4EEC-846D-A1AE2D41067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85">
                <a:solidFill>
                  <a:schemeClr val="tx1">
                    <a:tint val="75000"/>
                  </a:schemeClr>
                </a:solidFill>
              </a:defRPr>
            </a:lvl1pPr>
          </a:lstStyle>
          <a:p>
            <a:fld id="{668D40C7-E47C-4751-A59B-F4F554CD0C78}" type="datetimeFigureOut">
              <a:rPr lang="zh-CN" altLang="en-US" smtClean="0"/>
              <a:pPr/>
              <a:t>2017/11/28</a:t>
            </a:fld>
            <a:endParaRPr lang="zh-CN" altLang="en-US"/>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08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85">
                <a:solidFill>
                  <a:schemeClr val="tx1">
                    <a:tint val="75000"/>
                  </a:schemeClr>
                </a:solidFill>
              </a:defRPr>
            </a:lvl1pPr>
          </a:lstStyle>
          <a:p>
            <a:fld id="{60F62275-B3A0-4508-8D6B-C9E04546498F}" type="slidenum">
              <a:rPr lang="zh-CN" altLang="en-US" smtClean="0"/>
              <a:pPr/>
              <a:t>‹#›</a:t>
            </a:fld>
            <a:endParaRPr lang="zh-CN" altLang="en-US"/>
          </a:p>
        </p:txBody>
      </p:sp>
      <p:pic>
        <p:nvPicPr>
          <p:cNvPr id="11" name="图片 10"/>
          <p:cNvPicPr>
            <a:picLocks noChangeAspect="1"/>
          </p:cNvPicPr>
          <p:nvPr userDrawn="1"/>
        </p:nvPicPr>
        <p:blipFill rotWithShape="1">
          <a:blip r:embed="rId14">
            <a:extLst>
              <a:ext uri="{28A0092B-C50C-407E-A947-70E740481C1C}">
                <a14:useLocalDpi xmlns:a14="http://schemas.microsoft.com/office/drawing/2010/main" xmlns="" val="0"/>
              </a:ext>
            </a:extLst>
          </a:blip>
          <a:srcRect l="24990"/>
          <a:stretch>
            <a:fillRect/>
          </a:stretch>
        </p:blipFill>
        <p:spPr>
          <a:xfrm rot="16200000">
            <a:off x="2667000" y="-2667001"/>
            <a:ext cx="6858002" cy="12191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826135" rtl="0" eaLnBrk="1" latinLnBrk="0" hangingPunct="1">
        <a:lnSpc>
          <a:spcPct val="90000"/>
        </a:lnSpc>
        <a:spcBef>
          <a:spcPct val="0"/>
        </a:spcBef>
        <a:buNone/>
        <a:defRPr sz="3975" kern="1200">
          <a:solidFill>
            <a:schemeClr val="tx1"/>
          </a:solidFill>
          <a:latin typeface="+mj-lt"/>
          <a:ea typeface="+mj-ea"/>
          <a:cs typeface="+mj-cs"/>
        </a:defRPr>
      </a:lvl1pPr>
    </p:titleStyle>
    <p:bodyStyle>
      <a:lvl1pPr marL="206375" indent="-206375" algn="l" defTabSz="826135" rtl="0" eaLnBrk="1" latinLnBrk="0" hangingPunct="1">
        <a:lnSpc>
          <a:spcPct val="90000"/>
        </a:lnSpc>
        <a:spcBef>
          <a:spcPts val="905"/>
        </a:spcBef>
        <a:buFont typeface="Arial" panose="020B0604020202020204" pitchFamily="34" charset="0"/>
        <a:buChar char="•"/>
        <a:defRPr sz="2530" kern="1200">
          <a:solidFill>
            <a:schemeClr val="tx1"/>
          </a:solidFill>
          <a:latin typeface="+mn-lt"/>
          <a:ea typeface="+mn-ea"/>
          <a:cs typeface="+mn-cs"/>
        </a:defRPr>
      </a:lvl1pPr>
      <a:lvl2pPr marL="619760" indent="-206375" algn="l" defTabSz="826135" rtl="0" eaLnBrk="1" latinLnBrk="0" hangingPunct="1">
        <a:lnSpc>
          <a:spcPct val="90000"/>
        </a:lnSpc>
        <a:spcBef>
          <a:spcPts val="450"/>
        </a:spcBef>
        <a:buFont typeface="Arial" panose="020B0604020202020204" pitchFamily="34" charset="0"/>
        <a:buChar char="•"/>
        <a:defRPr sz="2170" kern="1200">
          <a:solidFill>
            <a:schemeClr val="tx1"/>
          </a:solidFill>
          <a:latin typeface="+mn-lt"/>
          <a:ea typeface="+mn-ea"/>
          <a:cs typeface="+mn-cs"/>
        </a:defRPr>
      </a:lvl2pPr>
      <a:lvl3pPr marL="1032510" indent="-206375" algn="l" defTabSz="826135" rtl="0" eaLnBrk="1" latinLnBrk="0" hangingPunct="1">
        <a:lnSpc>
          <a:spcPct val="90000"/>
        </a:lnSpc>
        <a:spcBef>
          <a:spcPts val="450"/>
        </a:spcBef>
        <a:buFont typeface="Arial" panose="020B0604020202020204" pitchFamily="34" charset="0"/>
        <a:buChar char="•"/>
        <a:defRPr sz="1805" kern="1200">
          <a:solidFill>
            <a:schemeClr val="tx1"/>
          </a:solidFill>
          <a:latin typeface="+mn-lt"/>
          <a:ea typeface="+mn-ea"/>
          <a:cs typeface="+mn-cs"/>
        </a:defRPr>
      </a:lvl3pPr>
      <a:lvl4pPr marL="1445895"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4pPr>
      <a:lvl5pPr marL="1858645"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5pPr>
      <a:lvl6pPr marL="2272030"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6pPr>
      <a:lvl7pPr marL="2684780"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7pPr>
      <a:lvl8pPr marL="3098165"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8pPr>
      <a:lvl9pPr marL="3510915" indent="-206375" algn="l" defTabSz="826135" rtl="0" eaLnBrk="1" latinLnBrk="0" hangingPunct="1">
        <a:lnSpc>
          <a:spcPct val="90000"/>
        </a:lnSpc>
        <a:spcBef>
          <a:spcPts val="450"/>
        </a:spcBef>
        <a:buFont typeface="Arial" panose="020B0604020202020204" pitchFamily="34" charset="0"/>
        <a:buChar char="•"/>
        <a:defRPr sz="1625" kern="1200">
          <a:solidFill>
            <a:schemeClr val="tx1"/>
          </a:solidFill>
          <a:latin typeface="+mn-lt"/>
          <a:ea typeface="+mn-ea"/>
          <a:cs typeface="+mn-cs"/>
        </a:defRPr>
      </a:lvl9pPr>
    </p:bodyStyle>
    <p:otherStyle>
      <a:defPPr>
        <a:defRPr lang="en-US"/>
      </a:defPPr>
      <a:lvl1pPr marL="0" algn="l" defTabSz="826135" rtl="0" eaLnBrk="1" latinLnBrk="0" hangingPunct="1">
        <a:defRPr sz="1625" kern="1200">
          <a:solidFill>
            <a:schemeClr val="tx1"/>
          </a:solidFill>
          <a:latin typeface="+mn-lt"/>
          <a:ea typeface="+mn-ea"/>
          <a:cs typeface="+mn-cs"/>
        </a:defRPr>
      </a:lvl1pPr>
      <a:lvl2pPr marL="413385" algn="l" defTabSz="826135" rtl="0" eaLnBrk="1" latinLnBrk="0" hangingPunct="1">
        <a:defRPr sz="1625" kern="1200">
          <a:solidFill>
            <a:schemeClr val="tx1"/>
          </a:solidFill>
          <a:latin typeface="+mn-lt"/>
          <a:ea typeface="+mn-ea"/>
          <a:cs typeface="+mn-cs"/>
        </a:defRPr>
      </a:lvl2pPr>
      <a:lvl3pPr marL="826135" algn="l" defTabSz="826135" rtl="0" eaLnBrk="1" latinLnBrk="0" hangingPunct="1">
        <a:defRPr sz="1625" kern="1200">
          <a:solidFill>
            <a:schemeClr val="tx1"/>
          </a:solidFill>
          <a:latin typeface="+mn-lt"/>
          <a:ea typeface="+mn-ea"/>
          <a:cs typeface="+mn-cs"/>
        </a:defRPr>
      </a:lvl3pPr>
      <a:lvl4pPr marL="1239520" algn="l" defTabSz="826135" rtl="0" eaLnBrk="1" latinLnBrk="0" hangingPunct="1">
        <a:defRPr sz="1625" kern="1200">
          <a:solidFill>
            <a:schemeClr val="tx1"/>
          </a:solidFill>
          <a:latin typeface="+mn-lt"/>
          <a:ea typeface="+mn-ea"/>
          <a:cs typeface="+mn-cs"/>
        </a:defRPr>
      </a:lvl4pPr>
      <a:lvl5pPr marL="1652270" algn="l" defTabSz="826135" rtl="0" eaLnBrk="1" latinLnBrk="0" hangingPunct="1">
        <a:defRPr sz="1625" kern="1200">
          <a:solidFill>
            <a:schemeClr val="tx1"/>
          </a:solidFill>
          <a:latin typeface="+mn-lt"/>
          <a:ea typeface="+mn-ea"/>
          <a:cs typeface="+mn-cs"/>
        </a:defRPr>
      </a:lvl5pPr>
      <a:lvl6pPr marL="2065655" algn="l" defTabSz="826135" rtl="0" eaLnBrk="1" latinLnBrk="0" hangingPunct="1">
        <a:defRPr sz="1625" kern="1200">
          <a:solidFill>
            <a:schemeClr val="tx1"/>
          </a:solidFill>
          <a:latin typeface="+mn-lt"/>
          <a:ea typeface="+mn-ea"/>
          <a:cs typeface="+mn-cs"/>
        </a:defRPr>
      </a:lvl6pPr>
      <a:lvl7pPr marL="2478405" algn="l" defTabSz="826135" rtl="0" eaLnBrk="1" latinLnBrk="0" hangingPunct="1">
        <a:defRPr sz="1625" kern="1200">
          <a:solidFill>
            <a:schemeClr val="tx1"/>
          </a:solidFill>
          <a:latin typeface="+mn-lt"/>
          <a:ea typeface="+mn-ea"/>
          <a:cs typeface="+mn-cs"/>
        </a:defRPr>
      </a:lvl7pPr>
      <a:lvl8pPr marL="2891790" algn="l" defTabSz="826135" rtl="0" eaLnBrk="1" latinLnBrk="0" hangingPunct="1">
        <a:defRPr sz="1625" kern="1200">
          <a:solidFill>
            <a:schemeClr val="tx1"/>
          </a:solidFill>
          <a:latin typeface="+mn-lt"/>
          <a:ea typeface="+mn-ea"/>
          <a:cs typeface="+mn-cs"/>
        </a:defRPr>
      </a:lvl8pPr>
      <a:lvl9pPr marL="3304540" algn="l" defTabSz="826135" rtl="0" eaLnBrk="1" latinLnBrk="0" hangingPunct="1">
        <a:defRPr sz="162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86694" tIns="43347" rIns="86694" bIns="43347"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86694" tIns="43347" rIns="86694" bIns="43347"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86694" tIns="43347" rIns="86694" bIns="43347" rtlCol="0" anchor="ctr"/>
          <a:lstStyle>
            <a:lvl1pPr algn="l">
              <a:defRPr sz="1100">
                <a:solidFill>
                  <a:schemeClr val="tx1">
                    <a:tint val="75000"/>
                  </a:schemeClr>
                </a:solidFill>
              </a:defRPr>
            </a:lvl1pPr>
          </a:lstStyle>
          <a:p>
            <a:pPr defTabSz="914400" fontAlgn="base">
              <a:spcBef>
                <a:spcPct val="0"/>
              </a:spcBef>
              <a:spcAft>
                <a:spcPct val="0"/>
              </a:spcAft>
            </a:pPr>
            <a:fld id="{32BF82D2-7A68-459D-A996-9BDDA2518FA4}" type="datetimeFigureOut">
              <a:rPr lang="zh-CN" altLang="en-US" smtClean="0">
                <a:solidFill>
                  <a:srgbClr val="393939">
                    <a:tint val="75000"/>
                  </a:srgbClr>
                </a:solidFill>
              </a:rPr>
              <a:pPr defTabSz="914400" fontAlgn="base">
                <a:spcBef>
                  <a:spcPct val="0"/>
                </a:spcBef>
                <a:spcAft>
                  <a:spcPct val="0"/>
                </a:spcAft>
              </a:pPr>
              <a:t>2017/11/28</a:t>
            </a:fld>
            <a:endParaRPr lang="zh-CN" altLang="en-US">
              <a:solidFill>
                <a:srgbClr val="393939">
                  <a:tint val="75000"/>
                </a:srgbClr>
              </a:solidFill>
            </a:endParaRPr>
          </a:p>
        </p:txBody>
      </p:sp>
      <p:sp>
        <p:nvSpPr>
          <p:cNvPr id="5" name="页脚占位符 4"/>
          <p:cNvSpPr>
            <a:spLocks noGrp="1"/>
          </p:cNvSpPr>
          <p:nvPr>
            <p:ph type="ftr" sz="quarter" idx="3"/>
          </p:nvPr>
        </p:nvSpPr>
        <p:spPr>
          <a:xfrm>
            <a:off x="4038413" y="6356747"/>
            <a:ext cx="4115176" cy="364275"/>
          </a:xfrm>
          <a:prstGeom prst="rect">
            <a:avLst/>
          </a:prstGeom>
        </p:spPr>
        <p:txBody>
          <a:bodyPr vert="horz" lIns="86694" tIns="43347" rIns="86694" bIns="43347" rtlCol="0" anchor="ctr"/>
          <a:lstStyle>
            <a:lvl1pPr algn="ctr">
              <a:defRPr sz="1100">
                <a:solidFill>
                  <a:schemeClr val="tx1">
                    <a:tint val="75000"/>
                  </a:schemeClr>
                </a:solidFill>
              </a:defRPr>
            </a:lvl1pPr>
          </a:lstStyle>
          <a:p>
            <a:pPr defTabSz="914400" fontAlgn="base">
              <a:spcBef>
                <a:spcPct val="0"/>
              </a:spcBef>
              <a:spcAft>
                <a:spcPct val="0"/>
              </a:spcAft>
            </a:pPr>
            <a:endParaRPr lang="zh-CN" altLang="en-US">
              <a:solidFill>
                <a:srgbClr val="393939">
                  <a:tint val="75000"/>
                </a:srgbClr>
              </a:solidFill>
            </a:endParaRPr>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86694" tIns="43347" rIns="86694" bIns="43347" rtlCol="0" anchor="ctr"/>
          <a:lstStyle>
            <a:lvl1pPr algn="r">
              <a:defRPr sz="1100">
                <a:solidFill>
                  <a:schemeClr val="tx1">
                    <a:tint val="75000"/>
                  </a:schemeClr>
                </a:solidFill>
              </a:defRPr>
            </a:lvl1pPr>
          </a:lstStyle>
          <a:p>
            <a:pPr defTabSz="914400" fontAlgn="base">
              <a:spcBef>
                <a:spcPct val="0"/>
              </a:spcBef>
              <a:spcAft>
                <a:spcPct val="0"/>
              </a:spcAft>
            </a:pPr>
            <a:fld id="{3E01EE5D-26FB-46D5-A381-ECFB35BF1D34}" type="slidenum">
              <a:rPr lang="zh-CN" altLang="en-US" smtClean="0">
                <a:solidFill>
                  <a:srgbClr val="393939">
                    <a:tint val="75000"/>
                  </a:srgbClr>
                </a:solidFill>
              </a:rPr>
              <a:pPr defTabSz="914400" fontAlgn="base">
                <a:spcBef>
                  <a:spcPct val="0"/>
                </a:spcBef>
                <a:spcAft>
                  <a:spcPct val="0"/>
                </a:spcAft>
              </a:pPr>
              <a:t>‹#›</a:t>
            </a:fld>
            <a:endParaRPr lang="zh-CN" altLang="en-US">
              <a:solidFill>
                <a:srgbClr val="393939">
                  <a:tint val="75000"/>
                </a:srgbClr>
              </a:solidFill>
            </a:endParaRPr>
          </a:p>
        </p:txBody>
      </p:sp>
      <p:pic>
        <p:nvPicPr>
          <p:cNvPr id="7" name="图片 6"/>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0" y="-65549"/>
            <a:ext cx="12192001" cy="6923549"/>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Lst>
  <mc:AlternateContent xmlns:mc="http://schemas.openxmlformats.org/markup-compatibility/2006">
    <mc:Choice xmlns:p14="http://schemas.microsoft.com/office/powerpoint/2010/main" xmlns="" Requires="p14">
      <p:transition spd="slow" p14:dur="2000" advTm="0"/>
    </mc:Choice>
    <mc:Fallback>
      <p:transition spd="slow" advTm="0"/>
    </mc:Fallback>
  </mc:AlternateContent>
  <p:txStyles>
    <p:titleStyle>
      <a:lvl1pPr algn="l" defTabSz="866775" rtl="0" eaLnBrk="1" latinLnBrk="0" hangingPunct="1">
        <a:lnSpc>
          <a:spcPct val="90000"/>
        </a:lnSpc>
        <a:spcBef>
          <a:spcPct val="0"/>
        </a:spcBef>
        <a:buNone/>
        <a:defRPr sz="420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700"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300"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900"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0" kern="1200">
          <a:solidFill>
            <a:schemeClr val="tx1"/>
          </a:solidFill>
          <a:latin typeface="+mn-lt"/>
          <a:ea typeface="+mn-ea"/>
          <a:cs typeface="+mn-cs"/>
        </a:defRPr>
      </a:lvl9pPr>
    </p:bodyStyle>
    <p:otherStyle>
      <a:defPPr>
        <a:defRPr lang="zh-CN"/>
      </a:defPPr>
      <a:lvl1pPr marL="0" algn="l" defTabSz="866775" rtl="0" eaLnBrk="1" latinLnBrk="0" hangingPunct="1">
        <a:defRPr sz="1700" kern="1200">
          <a:solidFill>
            <a:schemeClr val="tx1"/>
          </a:solidFill>
          <a:latin typeface="+mn-lt"/>
          <a:ea typeface="+mn-ea"/>
          <a:cs typeface="+mn-cs"/>
        </a:defRPr>
      </a:lvl1pPr>
      <a:lvl2pPr marL="433705" algn="l" defTabSz="866775" rtl="0" eaLnBrk="1" latinLnBrk="0" hangingPunct="1">
        <a:defRPr sz="1700" kern="1200">
          <a:solidFill>
            <a:schemeClr val="tx1"/>
          </a:solidFill>
          <a:latin typeface="+mn-lt"/>
          <a:ea typeface="+mn-ea"/>
          <a:cs typeface="+mn-cs"/>
        </a:defRPr>
      </a:lvl2pPr>
      <a:lvl3pPr marL="866775" algn="l" defTabSz="866775" rtl="0" eaLnBrk="1" latinLnBrk="0" hangingPunct="1">
        <a:defRPr sz="1700" kern="1200">
          <a:solidFill>
            <a:schemeClr val="tx1"/>
          </a:solidFill>
          <a:latin typeface="+mn-lt"/>
          <a:ea typeface="+mn-ea"/>
          <a:cs typeface="+mn-cs"/>
        </a:defRPr>
      </a:lvl3pPr>
      <a:lvl4pPr marL="1300480" algn="l" defTabSz="866775" rtl="0" eaLnBrk="1" latinLnBrk="0" hangingPunct="1">
        <a:defRPr sz="1700" kern="1200">
          <a:solidFill>
            <a:schemeClr val="tx1"/>
          </a:solidFill>
          <a:latin typeface="+mn-lt"/>
          <a:ea typeface="+mn-ea"/>
          <a:cs typeface="+mn-cs"/>
        </a:defRPr>
      </a:lvl4pPr>
      <a:lvl5pPr marL="1734185" algn="l" defTabSz="866775" rtl="0" eaLnBrk="1" latinLnBrk="0" hangingPunct="1">
        <a:defRPr sz="1700" kern="1200">
          <a:solidFill>
            <a:schemeClr val="tx1"/>
          </a:solidFill>
          <a:latin typeface="+mn-lt"/>
          <a:ea typeface="+mn-ea"/>
          <a:cs typeface="+mn-cs"/>
        </a:defRPr>
      </a:lvl5pPr>
      <a:lvl6pPr marL="2167255" algn="l" defTabSz="866775" rtl="0" eaLnBrk="1" latinLnBrk="0" hangingPunct="1">
        <a:defRPr sz="1700" kern="1200">
          <a:solidFill>
            <a:schemeClr val="tx1"/>
          </a:solidFill>
          <a:latin typeface="+mn-lt"/>
          <a:ea typeface="+mn-ea"/>
          <a:cs typeface="+mn-cs"/>
        </a:defRPr>
      </a:lvl6pPr>
      <a:lvl7pPr marL="2600960" algn="l" defTabSz="866775" rtl="0" eaLnBrk="1" latinLnBrk="0" hangingPunct="1">
        <a:defRPr sz="1700" kern="1200">
          <a:solidFill>
            <a:schemeClr val="tx1"/>
          </a:solidFill>
          <a:latin typeface="+mn-lt"/>
          <a:ea typeface="+mn-ea"/>
          <a:cs typeface="+mn-cs"/>
        </a:defRPr>
      </a:lvl7pPr>
      <a:lvl8pPr marL="3034030" algn="l" defTabSz="866775" rtl="0" eaLnBrk="1" latinLnBrk="0" hangingPunct="1">
        <a:defRPr sz="1700" kern="1200">
          <a:solidFill>
            <a:schemeClr val="tx1"/>
          </a:solidFill>
          <a:latin typeface="+mn-lt"/>
          <a:ea typeface="+mn-ea"/>
          <a:cs typeface="+mn-cs"/>
        </a:defRPr>
      </a:lvl8pPr>
      <a:lvl9pPr marL="3467735" algn="l" defTabSz="866775"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E7E7E7"/>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ECFE5-95DF-455C-839C-8976732A2BD4}" type="datetimeFigureOut">
              <a:rPr lang="zh-CN" altLang="en-US" smtClean="0"/>
              <a:pPr/>
              <a:t>2017/11/28</a:t>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44B862-539C-478D-866A-B8EF22731302}" type="slidenum">
              <a:rPr lang="zh-CN" altLang="en-US" smtClean="0"/>
              <a:pPr/>
              <a:t>‹#›</a:t>
            </a:fld>
            <a:endParaRPr lang="zh-CN" altLang="en-US"/>
          </a:p>
        </p:txBody>
      </p:sp>
      <p:sp>
        <p:nvSpPr>
          <p:cNvPr id="7" name="箭头: 五边形 6"/>
          <p:cNvSpPr/>
          <p:nvPr userDrawn="1"/>
        </p:nvSpPr>
        <p:spPr bwMode="auto">
          <a:xfrm>
            <a:off x="0" y="331914"/>
            <a:ext cx="955040" cy="511367"/>
          </a:xfrm>
          <a:prstGeom prst="homePlate">
            <a:avLst>
              <a:gd name="adj" fmla="val 36000"/>
            </a:avLst>
          </a:prstGeom>
          <a:solidFill>
            <a:srgbClr val="A57331"/>
          </a:solidFill>
          <a:ln>
            <a:noFill/>
          </a:ln>
        </p:spPr>
        <p:txBody>
          <a:bodyPr rtlCol="0" anchor="ctr"/>
          <a:lstStyle/>
          <a:p>
            <a:pPr algn="ctr" eaLnBrk="1" hangingPunct="1"/>
            <a:endParaRPr lang="zh-CN" altLang="en-US"/>
          </a:p>
        </p:txBody>
      </p:sp>
      <p:sp>
        <p:nvSpPr>
          <p:cNvPr id="8" name="矩形 7"/>
          <p:cNvSpPr/>
          <p:nvPr userDrawn="1"/>
        </p:nvSpPr>
        <p:spPr bwMode="auto">
          <a:xfrm>
            <a:off x="1" y="331914"/>
            <a:ext cx="174172" cy="511367"/>
          </a:xfrm>
          <a:prstGeom prst="rect">
            <a:avLst/>
          </a:prstGeom>
          <a:solidFill>
            <a:srgbClr val="85503C"/>
          </a:solidFill>
          <a:ln>
            <a:noFill/>
          </a:ln>
        </p:spPr>
        <p:txBody>
          <a:bodyPr rtlCol="0" anchor="ctr"/>
          <a:lstStyle/>
          <a:p>
            <a:pPr algn="ctr" eaLnBrk="1" hangingPunct="1"/>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33" y="1002557"/>
            <a:ext cx="2049236" cy="2946400"/>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xmlns="" val="0"/>
              </a:ext>
            </a:extLst>
          </a:blip>
          <a:srcRect l="63908" b="46893"/>
          <a:stretch>
            <a:fillRect/>
          </a:stretch>
        </p:blipFill>
        <p:spPr>
          <a:xfrm rot="5400000">
            <a:off x="9966006" y="3583587"/>
            <a:ext cx="2544819" cy="1907844"/>
          </a:xfrm>
          <a:prstGeom prst="rect">
            <a:avLst/>
          </a:prstGeom>
        </p:spPr>
      </p:pic>
      <p:sp>
        <p:nvSpPr>
          <p:cNvPr id="23" name="矩形 22"/>
          <p:cNvSpPr/>
          <p:nvPr/>
        </p:nvSpPr>
        <p:spPr>
          <a:xfrm rot="16200000">
            <a:off x="4549299" y="-2120265"/>
            <a:ext cx="4431983" cy="10392410"/>
          </a:xfrm>
          <a:prstGeom prst="rect">
            <a:avLst/>
          </a:prstGeom>
        </p:spPr>
        <p:txBody>
          <a:bodyPr vert="eaVert" wrap="square">
            <a:spAutoFit/>
          </a:bodyPr>
          <a:lstStyle/>
          <a:p>
            <a:r>
              <a:rPr lang="en-US" altLang="zh-CN" sz="4400" dirty="0">
                <a:solidFill>
                  <a:prstClr val="black"/>
                </a:solidFill>
                <a:latin typeface="方正清刻本悦宋简体" panose="02000000000000000000" pitchFamily="2" charset="-122"/>
                <a:ea typeface="方正清刻本悦宋简体" panose="02000000000000000000" pitchFamily="2" charset="-122"/>
              </a:rPr>
              <a:t>     </a:t>
            </a:r>
          </a:p>
          <a:p>
            <a:r>
              <a:rPr lang="en-US" altLang="zh-CN" sz="4400" dirty="0">
                <a:solidFill>
                  <a:prstClr val="black"/>
                </a:solidFill>
                <a:latin typeface="方正清刻本悦宋简体" panose="02000000000000000000" pitchFamily="2" charset="-122"/>
                <a:ea typeface="方正清刻本悦宋简体" panose="02000000000000000000" pitchFamily="2" charset="-122"/>
              </a:rPr>
              <a:t>      </a:t>
            </a:r>
            <a:r>
              <a:rPr lang="zh-CN" altLang="en-US" sz="3200" b="1" dirty="0">
                <a:solidFill>
                  <a:srgbClr val="FF0000"/>
                </a:solidFill>
                <a:latin typeface="华文中宋" panose="02010600040101010101" charset="-122"/>
                <a:ea typeface="华文中宋" panose="02010600040101010101" charset="-122"/>
              </a:rPr>
              <a:t>弘扬工匠精神  传承文化血脉</a:t>
            </a:r>
          </a:p>
          <a:p>
            <a:endParaRPr lang="zh-CN" altLang="en-US" sz="3200" b="1" dirty="0">
              <a:solidFill>
                <a:srgbClr val="FF0000"/>
              </a:solidFill>
              <a:latin typeface="华文中宋" panose="02010600040101010101" charset="-122"/>
              <a:ea typeface="华文中宋" panose="02010600040101010101" charset="-122"/>
            </a:endParaRPr>
          </a:p>
          <a:p>
            <a:r>
              <a:rPr lang="zh-CN" altLang="en-US" sz="3200" b="1" dirty="0">
                <a:solidFill>
                  <a:srgbClr val="FF0000"/>
                </a:solidFill>
                <a:latin typeface="华文中宋" panose="02010600040101010101" charset="-122"/>
                <a:ea typeface="华文中宋" panose="02010600040101010101" charset="-122"/>
              </a:rPr>
              <a:t> </a:t>
            </a:r>
            <a:r>
              <a:rPr lang="zh-CN" altLang="en-US" sz="3200" b="1" dirty="0" smtClean="0">
                <a:solidFill>
                  <a:srgbClr val="FF0000"/>
                </a:solidFill>
                <a:latin typeface="华文中宋" panose="02010600040101010101" charset="-122"/>
                <a:ea typeface="华文中宋" panose="02010600040101010101" charset="-122"/>
              </a:rPr>
              <a:t>——</a:t>
            </a:r>
            <a:r>
              <a:rPr lang="zh-CN" altLang="en-US" sz="3200" b="1" dirty="0" smtClean="0">
                <a:solidFill>
                  <a:srgbClr val="FF0000"/>
                </a:solidFill>
                <a:latin typeface="华文中宋" panose="02010600040101010101" charset="-122"/>
                <a:ea typeface="华文中宋" panose="02010600040101010101" charset="-122"/>
              </a:rPr>
              <a:t>国家“一带一路”战略与</a:t>
            </a:r>
            <a:r>
              <a:rPr lang="zh-CN" altLang="en-US" sz="3200" b="1" dirty="0" smtClean="0">
                <a:solidFill>
                  <a:srgbClr val="FF0000"/>
                </a:solidFill>
                <a:latin typeface="华文中宋" panose="02010600040101010101" charset="-122"/>
                <a:ea typeface="华文中宋" panose="02010600040101010101" charset="-122"/>
              </a:rPr>
              <a:t>振兴</a:t>
            </a:r>
            <a:r>
              <a:rPr lang="zh-CN" altLang="en-US" sz="3200" b="1" dirty="0">
                <a:solidFill>
                  <a:srgbClr val="FF0000"/>
                </a:solidFill>
                <a:latin typeface="华文中宋" panose="02010600040101010101" charset="-122"/>
                <a:ea typeface="华文中宋" panose="02010600040101010101" charset="-122"/>
              </a:rPr>
              <a:t>纺织类非物质文化</a:t>
            </a:r>
            <a:r>
              <a:rPr lang="zh-CN" altLang="en-US" sz="3200" b="1" dirty="0" smtClean="0">
                <a:solidFill>
                  <a:srgbClr val="FF0000"/>
                </a:solidFill>
                <a:latin typeface="华文中宋" panose="02010600040101010101" charset="-122"/>
                <a:ea typeface="华文中宋" panose="02010600040101010101" charset="-122"/>
              </a:rPr>
              <a:t>遗产</a:t>
            </a:r>
            <a:endParaRPr lang="zh-CN" altLang="en-US" sz="3200" b="1" dirty="0">
              <a:solidFill>
                <a:srgbClr val="FF0000"/>
              </a:solidFill>
              <a:latin typeface="华文中宋" panose="02010600040101010101" charset="-122"/>
              <a:ea typeface="华文中宋" panose="02010600040101010101" charset="-122"/>
            </a:endParaRPr>
          </a:p>
          <a:p>
            <a:endParaRPr lang="zh-CN" altLang="en-US" sz="4000" dirty="0">
              <a:solidFill>
                <a:prstClr val="black"/>
              </a:solidFill>
              <a:latin typeface="华文中宋" panose="02010600040101010101" charset="-122"/>
              <a:ea typeface="华文中宋" panose="02010600040101010101" charset="-122"/>
            </a:endParaRPr>
          </a:p>
          <a:p>
            <a:r>
              <a:rPr lang="zh-CN" altLang="en-US" sz="4000" dirty="0">
                <a:solidFill>
                  <a:prstClr val="black"/>
                </a:solidFill>
                <a:latin typeface="华文中宋" panose="02010600040101010101" charset="-122"/>
                <a:ea typeface="华文中宋" panose="02010600040101010101" charset="-122"/>
              </a:rPr>
              <a:t>     </a:t>
            </a:r>
            <a:r>
              <a:rPr lang="zh-CN" altLang="en-US" sz="2800" b="1" dirty="0" smtClean="0">
                <a:solidFill>
                  <a:srgbClr val="7030A0"/>
                </a:solidFill>
                <a:latin typeface="华文中宋" panose="02010600040101010101" charset="-122"/>
                <a:ea typeface="华文中宋" panose="02010600040101010101" charset="-122"/>
              </a:rPr>
              <a:t>中国</a:t>
            </a:r>
            <a:r>
              <a:rPr lang="zh-CN" altLang="en-US" sz="2800" b="1" dirty="0">
                <a:solidFill>
                  <a:srgbClr val="7030A0"/>
                </a:solidFill>
                <a:latin typeface="华文中宋" panose="02010600040101010101" charset="-122"/>
                <a:ea typeface="华文中宋" panose="02010600040101010101" charset="-122"/>
              </a:rPr>
              <a:t>艺术</a:t>
            </a:r>
            <a:r>
              <a:rPr lang="zh-CN" altLang="en-US" sz="2800" b="1" dirty="0" smtClean="0">
                <a:solidFill>
                  <a:srgbClr val="7030A0"/>
                </a:solidFill>
                <a:latin typeface="华文中宋" panose="02010600040101010101" charset="-122"/>
                <a:ea typeface="华文中宋" panose="02010600040101010101" charset="-122"/>
              </a:rPr>
              <a:t>研究院研究员 博士研究生指导教师  </a:t>
            </a:r>
            <a:r>
              <a:rPr lang="zh-CN" altLang="en-US" sz="2800" b="1" dirty="0">
                <a:solidFill>
                  <a:srgbClr val="7030A0"/>
                </a:solidFill>
                <a:latin typeface="华文中宋" panose="02010600040101010101" charset="-122"/>
                <a:ea typeface="华文中宋" panose="02010600040101010101" charset="-122"/>
              </a:rPr>
              <a:t>贾磊磊</a:t>
            </a:r>
          </a:p>
          <a:p>
            <a:endParaRPr lang="zh-CN" altLang="en-US" sz="4400" dirty="0">
              <a:solidFill>
                <a:prstClr val="black"/>
              </a:solidFill>
              <a:latin typeface="方正清刻本悦宋简体" panose="02000000000000000000" pitchFamily="2" charset="-122"/>
              <a:ea typeface="方正清刻本悦宋简体" panose="02000000000000000000" pitchFamily="2" charset="-122"/>
            </a:endParaRPr>
          </a:p>
        </p:txBody>
      </p:sp>
      <p:pic>
        <p:nvPicPr>
          <p:cNvPr id="40" name="图片 39"/>
          <p:cNvPicPr>
            <a:picLocks noChangeAspect="1"/>
          </p:cNvPicPr>
          <p:nvPr/>
        </p:nvPicPr>
        <p:blipFill rotWithShape="1">
          <a:blip r:embed="rId6" cstate="print">
            <a:extLst>
              <a:ext uri="{28A0092B-C50C-407E-A947-70E740481C1C}">
                <a14:useLocalDpi xmlns:a14="http://schemas.microsoft.com/office/drawing/2010/main" xmlns="" val="0"/>
              </a:ext>
            </a:extLst>
          </a:blip>
          <a:srcRect t="-1" r="36779" b="49458"/>
          <a:stretch>
            <a:fillRect/>
          </a:stretch>
        </p:blipFill>
        <p:spPr>
          <a:xfrm>
            <a:off x="-171747" y="4863851"/>
            <a:ext cx="741680" cy="6898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406146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zh-CN" altLang="en-US" sz="2800" b="1"/>
              <a:t>非物质文化遗产是以人的活动为载体的创造性文化实践，是民族个性、民族审美、民族情感、民族精神最生动的体现。在我国丰富的纺织类非物质文化遗产中，从织锦、刺绣、宫毯，到各种少数民族传统图案和纹样，都蕴含着中华民族的思想智慧和文化价值；纺、染、织、绣等类别的非遗传承在我国的非遗文化保护中走在前列，与普通民众的日常生活紧密联系。</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66190"/>
            <a:ext cx="10217785" cy="3507740"/>
          </a:xfrm>
          <a:prstGeom prst="rect">
            <a:avLst/>
          </a:prstGeom>
          <a:noFill/>
        </p:spPr>
        <p:txBody>
          <a:bodyPr wrap="square" rtlCol="0">
            <a:spAutoFit/>
          </a:bodyPr>
          <a:lstStyle/>
          <a:p>
            <a:pPr>
              <a:lnSpc>
                <a:spcPct val="150000"/>
              </a:lnSpc>
              <a:spcBef>
                <a:spcPts val="0"/>
              </a:spcBef>
              <a:spcAft>
                <a:spcPts val="0"/>
              </a:spcAft>
            </a:pPr>
            <a:r>
              <a:rPr lang="en-US" altLang="zh-CN" sz="3200"/>
              <a:t>        </a:t>
            </a:r>
          </a:p>
          <a:p>
            <a:pPr>
              <a:lnSpc>
                <a:spcPct val="150000"/>
              </a:lnSpc>
              <a:spcBef>
                <a:spcPts val="0"/>
              </a:spcBef>
              <a:spcAft>
                <a:spcPts val="0"/>
              </a:spcAft>
            </a:pPr>
            <a:r>
              <a:rPr lang="en-US" altLang="zh-CN" sz="3200"/>
              <a:t>        </a:t>
            </a:r>
            <a:r>
              <a:rPr lang="zh-CN" altLang="en-US" sz="2800" b="1"/>
              <a:t>当前随着城镇化、信息化社会的快节奏发展，许多传统工艺流落到几近被遗忘的角落。如何在现代化进程中，让中国古老的传统纺织文化和技艺重新焕发勃勃生机，是需要我们考虑的迫切问题。</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680210" y="1102995"/>
            <a:ext cx="10217785" cy="563118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zh-CN" altLang="en-US" sz="3600" b="1"/>
              <a:t>一、我国非物质文化遗产保护的现状</a:t>
            </a:r>
          </a:p>
          <a:p>
            <a:pPr>
              <a:lnSpc>
                <a:spcPct val="150000"/>
              </a:lnSpc>
              <a:spcBef>
                <a:spcPts val="0"/>
              </a:spcBef>
              <a:spcAft>
                <a:spcPts val="0"/>
              </a:spcAft>
            </a:pPr>
            <a:r>
              <a:rPr lang="zh-CN" altLang="en-US" sz="2800" b="1"/>
              <a:t>        1972年联合国教科文组织通过《保护世界文化和自然遗产公约》，2003年10月在联合国教科文组织第32届大会上通过了《保护非物质文化遗产公约》。如今，非遗作为宝贵文化遗产在每个人的情感中、在整个社会的舆论中已被提到了非常高的位置，这与党和政府对于非遗保护工作的重视是不可分的。</a:t>
            </a:r>
          </a:p>
          <a:p>
            <a:pPr>
              <a:lnSpc>
                <a:spcPct val="150000"/>
              </a:lnSpc>
              <a:spcBef>
                <a:spcPts val="0"/>
              </a:spcBef>
              <a:spcAft>
                <a:spcPts val="0"/>
              </a:spcAft>
            </a:pPr>
            <a:endParaRPr lang="zh-CN" altLang="en-US" sz="2800" b="1"/>
          </a:p>
          <a:p>
            <a:pPr>
              <a:lnSpc>
                <a:spcPct val="150000"/>
              </a:lnSpc>
              <a:spcBef>
                <a:spcPts val="0"/>
              </a:spcBef>
              <a:spcAft>
                <a:spcPts val="0"/>
              </a:spcAft>
            </a:pPr>
            <a:endParaRPr lang="zh-CN" altLang="en-US" sz="36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484505" y="1102995"/>
            <a:ext cx="11413490" cy="6185535"/>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3200" b="1"/>
              <a:t> </a:t>
            </a:r>
            <a:r>
              <a:rPr lang="zh-CN" altLang="en-US" sz="2800" b="1"/>
              <a:t> 第一，我国的非遗保护制度体系为建立健全非遗保护工作机制提供了坚实保障。</a:t>
            </a:r>
          </a:p>
          <a:p>
            <a:pPr>
              <a:lnSpc>
                <a:spcPct val="150000"/>
              </a:lnSpc>
              <a:spcBef>
                <a:spcPts val="0"/>
              </a:spcBef>
              <a:spcAft>
                <a:spcPts val="0"/>
              </a:spcAft>
            </a:pPr>
            <a:r>
              <a:rPr lang="zh-CN" altLang="en-US" sz="2800" b="1"/>
              <a:t>       中国非物质文化遗产保护中心于2006年9月14日在中国艺术研究院挂牌成立。中心的成立，不仅是中国政府高度重视当代文化事业发展的重要举措，更是我国非物质文化遗产保护工作的一件大事。第一批国家级非物质文化遗产名录的公布，是我国非物质文化遗产保护工作的里程碑。非物质文化遗产保护工作，由此也被提升到了空前的高度。</a:t>
            </a:r>
          </a:p>
          <a:p>
            <a:pPr>
              <a:lnSpc>
                <a:spcPct val="150000"/>
              </a:lnSpc>
              <a:spcBef>
                <a:spcPts val="0"/>
              </a:spcBef>
              <a:spcAft>
                <a:spcPts val="0"/>
              </a:spcAft>
            </a:pPr>
            <a:endParaRPr lang="zh-CN" altLang="en-US" sz="2800" b="1"/>
          </a:p>
          <a:p>
            <a:pPr>
              <a:lnSpc>
                <a:spcPct val="150000"/>
              </a:lnSpc>
              <a:spcBef>
                <a:spcPts val="0"/>
              </a:spcBef>
              <a:spcAft>
                <a:spcPts val="0"/>
              </a:spcAft>
            </a:pPr>
            <a:endParaRPr lang="zh-CN" altLang="en-US" sz="36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0955"/>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969385"/>
          </a:xfrm>
          <a:prstGeom prst="rect">
            <a:avLst/>
          </a:prstGeom>
          <a:noFill/>
        </p:spPr>
        <p:txBody>
          <a:bodyPr wrap="square" rtlCol="0">
            <a:spAutoFit/>
          </a:bodyPr>
          <a:lstStyle/>
          <a:p>
            <a:pPr>
              <a:lnSpc>
                <a:spcPct val="150000"/>
              </a:lnSpc>
              <a:spcBef>
                <a:spcPts val="0"/>
              </a:spcBef>
              <a:spcAft>
                <a:spcPts val="0"/>
              </a:spcAft>
            </a:pPr>
            <a:r>
              <a:rPr lang="en-US" altLang="zh-CN" sz="2800" b="1"/>
              <a:t>第二，通过建立代表性传承人的遴选和资助代表性传承人授徒的制度，培养非遗传承人群。</a:t>
            </a:r>
          </a:p>
          <a:p>
            <a:pPr>
              <a:lnSpc>
                <a:spcPct val="150000"/>
              </a:lnSpc>
              <a:spcBef>
                <a:spcPts val="0"/>
              </a:spcBef>
              <a:spcAft>
                <a:spcPts val="0"/>
              </a:spcAft>
            </a:pPr>
            <a:r>
              <a:rPr lang="en-US" altLang="zh-CN" sz="2800" b="1"/>
              <a:t>        中国艺术研究院·中国非物质文化遗产保护中心围绕非物质文化遗产传承人，创造性地开展了一系列工作，如聘任民间艺术创作研究员；设立非物质文化遗产保护研究基地；聘任国家级代表性传承人和工艺美术大师为研究生导师</a:t>
            </a:r>
            <a:r>
              <a:rPr lang="zh-CN" altLang="en-US" sz="2800" b="1"/>
              <a:t>等等</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406146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3200" b="1"/>
              <a:t>  </a:t>
            </a:r>
            <a:r>
              <a:rPr lang="en-US" altLang="zh-CN" sz="2800" b="1"/>
              <a:t>第三，建设文化生态保护实验区。</a:t>
            </a:r>
          </a:p>
          <a:p>
            <a:pPr>
              <a:lnSpc>
                <a:spcPct val="150000"/>
              </a:lnSpc>
              <a:spcBef>
                <a:spcPts val="0"/>
              </a:spcBef>
              <a:spcAft>
                <a:spcPts val="0"/>
              </a:spcAft>
            </a:pPr>
            <a:r>
              <a:rPr lang="en-US" altLang="zh-CN" sz="2800" b="1"/>
              <a:t>        自2007年起，在非遗项目集中、特色鲜明、形式和内涵保持完整的特定区域设立了21个国家级文化生态保护实验区，分布17个省区市，其中11个是在少数民族地区。文化生态保护实验区的设立，对非遗及其孕育发展环境进行整体性保护、促进区域性经济社会协调发展等方面，发挥了重要的作用。</a:t>
            </a:r>
            <a:endParaRPr lang="zh-CN" altLang="en-US" sz="28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507740"/>
          </a:xfrm>
          <a:prstGeom prst="rect">
            <a:avLst/>
          </a:prstGeom>
          <a:noFill/>
        </p:spPr>
        <p:txBody>
          <a:bodyPr wrap="square" rtlCol="0">
            <a:spAutoFit/>
          </a:bodyPr>
          <a:lstStyle/>
          <a:p>
            <a:pPr>
              <a:lnSpc>
                <a:spcPct val="150000"/>
              </a:lnSpc>
              <a:spcBef>
                <a:spcPts val="0"/>
              </a:spcBef>
              <a:spcAft>
                <a:spcPts val="0"/>
              </a:spcAft>
            </a:pPr>
            <a:endParaRPr lang="en-US" altLang="zh-CN" sz="3200"/>
          </a:p>
          <a:p>
            <a:pPr>
              <a:lnSpc>
                <a:spcPct val="150000"/>
              </a:lnSpc>
              <a:spcBef>
                <a:spcPts val="0"/>
              </a:spcBef>
              <a:spcAft>
                <a:spcPts val="0"/>
              </a:spcAft>
            </a:pPr>
            <a:r>
              <a:rPr lang="en-US" altLang="zh-CN" sz="3200"/>
              <a:t>       </a:t>
            </a:r>
            <a:r>
              <a:rPr lang="en-US" altLang="zh-CN" sz="2800" b="1"/>
              <a:t> 第四，采取系列举措努力推动非遗融入现代生活。</a:t>
            </a:r>
          </a:p>
          <a:p>
            <a:pPr>
              <a:lnSpc>
                <a:spcPct val="150000"/>
              </a:lnSpc>
              <a:spcBef>
                <a:spcPts val="0"/>
              </a:spcBef>
              <a:spcAft>
                <a:spcPts val="0"/>
              </a:spcAft>
            </a:pPr>
            <a:r>
              <a:rPr lang="en-US" altLang="zh-CN" sz="2800" b="1"/>
              <a:t>        由文化部、工业和信息化部、财政部制定的《中国传统工艺振兴计划》于2017年3月出台，对非遗重要组成部分的传统工艺的保护与发展，进行</a:t>
            </a:r>
            <a:r>
              <a:rPr lang="zh-CN" altLang="en-US" sz="2800" b="1"/>
              <a:t>了</a:t>
            </a:r>
            <a:r>
              <a:rPr lang="en-US" altLang="zh-CN" sz="2800" b="1"/>
              <a:t>专项部署。</a:t>
            </a:r>
            <a:endParaRPr lang="zh-CN" altLang="en-US" sz="28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64920"/>
            <a:ext cx="10217785" cy="406146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2800" b="1"/>
              <a:t>站在新的历史起点上，我国非遗保护工作已从“建章立制”的基础性工作全面转入“提高保护传承水平和能力建设”的纵深发展阶段</a:t>
            </a:r>
            <a:r>
              <a:rPr lang="zh-CN" altLang="en-US" sz="2800" b="1"/>
              <a:t>。</a:t>
            </a:r>
          </a:p>
          <a:p>
            <a:pPr>
              <a:lnSpc>
                <a:spcPct val="150000"/>
              </a:lnSpc>
              <a:spcBef>
                <a:spcPts val="0"/>
              </a:spcBef>
              <a:spcAft>
                <a:spcPts val="0"/>
              </a:spcAft>
            </a:pPr>
            <a:r>
              <a:rPr lang="zh-CN" altLang="en-US" sz="2800" b="1"/>
              <a:t>        </a:t>
            </a:r>
            <a:r>
              <a:rPr lang="en-US" altLang="zh-CN" sz="2800" b="1"/>
              <a:t>在非遗保护新阶段，以能力建设为核心，巩固抢救保护成果，提高保护传承水平，推动非遗事业可持续发展，是新形势下做好非遗保护工作的指导思想。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5354320"/>
          </a:xfrm>
          <a:prstGeom prst="rect">
            <a:avLst/>
          </a:prstGeom>
          <a:noFill/>
        </p:spPr>
        <p:txBody>
          <a:bodyPr wrap="square" rtlCol="0">
            <a:spAutoFit/>
          </a:bodyPr>
          <a:lstStyle/>
          <a:p>
            <a:pPr>
              <a:lnSpc>
                <a:spcPct val="150000"/>
              </a:lnSpc>
              <a:spcBef>
                <a:spcPts val="0"/>
              </a:spcBef>
              <a:spcAft>
                <a:spcPts val="0"/>
              </a:spcAft>
            </a:pPr>
            <a:r>
              <a:rPr lang="en-US" altLang="zh-CN" sz="2800" b="1"/>
              <a:t>二、当前非物质文化遗产保护面临的机遇与挑战</a:t>
            </a:r>
          </a:p>
          <a:p>
            <a:pPr>
              <a:lnSpc>
                <a:spcPct val="150000"/>
              </a:lnSpc>
              <a:spcBef>
                <a:spcPts val="0"/>
              </a:spcBef>
              <a:spcAft>
                <a:spcPts val="0"/>
              </a:spcAft>
            </a:pPr>
            <a:r>
              <a:rPr lang="en-US" altLang="zh-CN" sz="2800" b="1"/>
              <a:t>        非物质文化遗产是无形的、不可重复的文化，是民族的血脉。保护和利用好纺织非物质文化遗产，对于继承和发扬优秀民族文化传统，增强文化凝聚力和自豪感具有重要而深远的意义。</a:t>
            </a:r>
          </a:p>
          <a:p>
            <a:pPr>
              <a:lnSpc>
                <a:spcPct val="150000"/>
              </a:lnSpc>
              <a:spcBef>
                <a:spcPts val="0"/>
              </a:spcBef>
              <a:spcAft>
                <a:spcPts val="0"/>
              </a:spcAft>
            </a:pPr>
            <a:r>
              <a:rPr lang="en-US" altLang="zh-CN" sz="2800" b="1"/>
              <a:t>         </a:t>
            </a:r>
            <a:r>
              <a:rPr lang="zh-CN" altLang="en-US" sz="2800" b="1"/>
              <a:t>但是，</a:t>
            </a:r>
            <a:r>
              <a:rPr lang="en-US" altLang="zh-CN" sz="2800" b="1">
                <a:sym typeface="+mn-ea"/>
              </a:rPr>
              <a:t> 相当一部分宝贵的非物质文化遗产正面临着消亡的危机，保护传承的任务异常艰巨和紧迫。</a:t>
            </a:r>
            <a:endParaRPr lang="en-US" altLang="zh-CN" sz="2800" b="1"/>
          </a:p>
          <a:p>
            <a:pPr>
              <a:lnSpc>
                <a:spcPct val="150000"/>
              </a:lnSpc>
              <a:spcBef>
                <a:spcPts val="0"/>
              </a:spcBef>
              <a:spcAft>
                <a:spcPts val="0"/>
              </a:spcAft>
            </a:pPr>
            <a:endParaRPr lang="en-US" altLang="zh-CN" sz="2800" b="1"/>
          </a:p>
          <a:p>
            <a:pPr>
              <a:lnSpc>
                <a:spcPct val="150000"/>
              </a:lnSpc>
              <a:spcBef>
                <a:spcPts val="0"/>
              </a:spcBef>
              <a:spcAft>
                <a:spcPts val="0"/>
              </a:spcAft>
            </a:pPr>
            <a:r>
              <a:rPr lang="en-US" altLang="zh-CN" sz="3200"/>
              <a:t>        。</a:t>
            </a:r>
            <a:endParaRPr lang="zh-CN" altLang="en-US"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561465" y="885825"/>
            <a:ext cx="10554335" cy="5354320"/>
          </a:xfrm>
          <a:prstGeom prst="rect">
            <a:avLst/>
          </a:prstGeom>
          <a:noFill/>
        </p:spPr>
        <p:txBody>
          <a:bodyPr wrap="square" rtlCol="0">
            <a:spAutoFit/>
          </a:bodyPr>
          <a:lstStyle/>
          <a:p>
            <a:pPr>
              <a:lnSpc>
                <a:spcPct val="150000"/>
              </a:lnSpc>
              <a:spcBef>
                <a:spcPts val="0"/>
              </a:spcBef>
              <a:spcAft>
                <a:spcPts val="0"/>
              </a:spcAft>
            </a:pPr>
            <a:r>
              <a:rPr lang="en-US" altLang="zh-CN" sz="3200"/>
              <a:t>     </a:t>
            </a:r>
          </a:p>
          <a:p>
            <a:pPr>
              <a:lnSpc>
                <a:spcPct val="150000"/>
              </a:lnSpc>
              <a:spcBef>
                <a:spcPts val="0"/>
              </a:spcBef>
              <a:spcAft>
                <a:spcPts val="0"/>
              </a:spcAft>
            </a:pPr>
            <a:r>
              <a:rPr lang="en-US" altLang="zh-CN" sz="2800"/>
              <a:t>    </a:t>
            </a:r>
            <a:r>
              <a:rPr lang="en-US" altLang="zh-CN" sz="2800" b="1"/>
              <a:t>     首先，非物质文化遗产大部分遗存在县、乡、村等基层地区，而且很多分布于少数民族地区，传承具有明显的地域性、家族性、个体性的特征。在城镇化进程中，产生于农业文明的那种地域性、封闭性的环境没有了，很多传统技艺面临着生死存亡的挑战。因为地域化、个性化是很多传统技艺赖以生产和生存的特质。</a:t>
            </a:r>
          </a:p>
          <a:p>
            <a:pPr>
              <a:lnSpc>
                <a:spcPct val="150000"/>
              </a:lnSpc>
              <a:spcBef>
                <a:spcPts val="0"/>
              </a:spcBef>
              <a:spcAft>
                <a:spcPts val="0"/>
              </a:spcAft>
            </a:pPr>
            <a:endParaRPr lang="en-US" altLang="zh-CN" sz="2800" b="1"/>
          </a:p>
          <a:p>
            <a:pPr>
              <a:lnSpc>
                <a:spcPct val="150000"/>
              </a:lnSpc>
              <a:spcBef>
                <a:spcPts val="0"/>
              </a:spcBef>
              <a:spcAft>
                <a:spcPts val="0"/>
              </a:spcAft>
            </a:pPr>
            <a:endParaRPr lang="zh-CN" alt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66190"/>
            <a:ext cx="10217785" cy="3046095"/>
          </a:xfrm>
          <a:prstGeom prst="rect">
            <a:avLst/>
          </a:prstGeom>
          <a:noFill/>
        </p:spPr>
        <p:txBody>
          <a:bodyPr wrap="square" rtlCol="0">
            <a:spAutoFit/>
          </a:bodyPr>
          <a:lstStyle/>
          <a:p>
            <a:pPr>
              <a:lnSpc>
                <a:spcPct val="150000"/>
              </a:lnSpc>
              <a:spcBef>
                <a:spcPts val="0"/>
              </a:spcBef>
              <a:spcAft>
                <a:spcPts val="0"/>
              </a:spcAft>
            </a:pPr>
            <a:endParaRPr lang="en-US" altLang="zh-CN" sz="3200"/>
          </a:p>
          <a:p>
            <a:pPr>
              <a:lnSpc>
                <a:spcPct val="150000"/>
              </a:lnSpc>
              <a:spcBef>
                <a:spcPts val="0"/>
              </a:spcBef>
              <a:spcAft>
                <a:spcPts val="0"/>
              </a:spcAft>
            </a:pPr>
            <a:r>
              <a:rPr lang="en-US" altLang="zh-CN" sz="3200"/>
              <a:t>       </a:t>
            </a:r>
            <a:r>
              <a:rPr lang="en-US" altLang="zh-CN" sz="3200" b="1"/>
              <a:t>其次，很多非遗保护项目存在于偏远地区，在城镇化进程中，大量有历史、文化价值的珍贵实物与资料遭到毁弃和遗失。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78460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3200" b="1"/>
              <a:t> 再次，在文化保护中还存在传承手段落后、传承链条脆弱的问题。传承人是非物质文化遗产保护的关键，因为非物质文化遗产是无形的，核心是以人为载体，它的拥有者存在于民间，他们承载着非物质文化遗产的薪火。很多非遗项目面临着人亡艺亡的尴尬处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784600"/>
          </a:xfrm>
          <a:prstGeom prst="rect">
            <a:avLst/>
          </a:prstGeom>
          <a:noFill/>
        </p:spPr>
        <p:txBody>
          <a:bodyPr wrap="square" rtlCol="0">
            <a:spAutoFit/>
          </a:bodyPr>
          <a:lstStyle/>
          <a:p>
            <a:pPr>
              <a:lnSpc>
                <a:spcPct val="150000"/>
              </a:lnSpc>
              <a:spcBef>
                <a:spcPts val="0"/>
              </a:spcBef>
              <a:spcAft>
                <a:spcPts val="0"/>
              </a:spcAft>
            </a:pPr>
            <a:r>
              <a:rPr lang="en-US" altLang="zh-CN" sz="3200"/>
              <a:t>        </a:t>
            </a:r>
          </a:p>
          <a:p>
            <a:pPr>
              <a:lnSpc>
                <a:spcPct val="150000"/>
              </a:lnSpc>
              <a:spcBef>
                <a:spcPts val="0"/>
              </a:spcBef>
              <a:spcAft>
                <a:spcPts val="0"/>
              </a:spcAft>
            </a:pPr>
            <a:r>
              <a:rPr lang="en-US" altLang="zh-CN" sz="3200"/>
              <a:t>        </a:t>
            </a:r>
            <a:r>
              <a:rPr lang="en-US" altLang="zh-CN" sz="3200" b="1"/>
              <a:t>充分认识保护与传承非物质文化遗产的紧迫性和重要性，增强民族文化的自觉意识和危机意识，采取有效措施抢救与保护，使之再现生机与活力，是时代赋予我们的神圣职责。</a:t>
            </a:r>
            <a:endParaRPr lang="zh-CN" altLang="en-US" sz="28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4799965"/>
          </a:xfrm>
          <a:prstGeom prst="rect">
            <a:avLst/>
          </a:prstGeom>
          <a:noFill/>
        </p:spPr>
        <p:txBody>
          <a:bodyPr wrap="square" rtlCol="0">
            <a:spAutoFit/>
          </a:bodyPr>
          <a:lstStyle/>
          <a:p>
            <a:pPr>
              <a:lnSpc>
                <a:spcPct val="150000"/>
              </a:lnSpc>
              <a:spcBef>
                <a:spcPts val="0"/>
              </a:spcBef>
              <a:spcAft>
                <a:spcPts val="0"/>
              </a:spcAft>
            </a:pPr>
            <a:endParaRPr lang="en-US" altLang="zh-CN" sz="3200"/>
          </a:p>
          <a:p>
            <a:pPr>
              <a:lnSpc>
                <a:spcPct val="150000"/>
              </a:lnSpc>
              <a:spcBef>
                <a:spcPts val="0"/>
              </a:spcBef>
              <a:spcAft>
                <a:spcPts val="0"/>
              </a:spcAft>
            </a:pPr>
            <a:r>
              <a:rPr lang="en-US" altLang="zh-CN" sz="3200" b="1"/>
              <a:t>三、国外非物质文化遗产保护的成功经验</a:t>
            </a:r>
          </a:p>
          <a:p>
            <a:pPr>
              <a:lnSpc>
                <a:spcPct val="150000"/>
              </a:lnSpc>
              <a:spcBef>
                <a:spcPts val="0"/>
              </a:spcBef>
              <a:spcAft>
                <a:spcPts val="0"/>
              </a:spcAft>
            </a:pPr>
            <a:r>
              <a:rPr lang="zh-CN" altLang="en-US" sz="2800" b="1"/>
              <a:t>（一）将非物质文化遗产作为国家战略的宣传和展示；</a:t>
            </a:r>
          </a:p>
          <a:p>
            <a:pPr>
              <a:lnSpc>
                <a:spcPct val="150000"/>
              </a:lnSpc>
              <a:spcBef>
                <a:spcPts val="0"/>
              </a:spcBef>
              <a:spcAft>
                <a:spcPts val="0"/>
              </a:spcAft>
            </a:pPr>
            <a:r>
              <a:rPr lang="zh-CN" altLang="en-US" sz="2800" b="1"/>
              <a:t>（二）理论与实践并重；</a:t>
            </a:r>
          </a:p>
          <a:p>
            <a:pPr>
              <a:lnSpc>
                <a:spcPct val="150000"/>
              </a:lnSpc>
              <a:spcBef>
                <a:spcPts val="0"/>
              </a:spcBef>
              <a:spcAft>
                <a:spcPts val="0"/>
              </a:spcAft>
            </a:pPr>
            <a:r>
              <a:rPr lang="zh-CN" altLang="en-US" sz="2800" b="1"/>
              <a:t>（三）将传统作为理论体系的根本生长点。</a:t>
            </a:r>
          </a:p>
          <a:p>
            <a:pPr>
              <a:lnSpc>
                <a:spcPct val="150000"/>
              </a:lnSpc>
              <a:spcBef>
                <a:spcPts val="0"/>
              </a:spcBef>
              <a:spcAft>
                <a:spcPts val="0"/>
              </a:spcAft>
            </a:pPr>
            <a:endParaRPr lang="zh-CN" altLang="en-US" sz="2800" b="1"/>
          </a:p>
          <a:p>
            <a:pPr>
              <a:lnSpc>
                <a:spcPct val="150000"/>
              </a:lnSpc>
              <a:spcBef>
                <a:spcPts val="0"/>
              </a:spcBef>
              <a:spcAft>
                <a:spcPts val="0"/>
              </a:spcAft>
            </a:pPr>
            <a:endParaRPr lang="zh-CN" alt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0" y="20955"/>
            <a:ext cx="12115800" cy="6815455"/>
          </a:xfrm>
          <a:prstGeom prst="rect">
            <a:avLst/>
          </a:prstGeom>
        </p:spPr>
      </p:pic>
      <p:sp>
        <p:nvSpPr>
          <p:cNvPr id="2" name="文本框 1"/>
          <p:cNvSpPr txBox="1"/>
          <p:nvPr/>
        </p:nvSpPr>
        <p:spPr>
          <a:xfrm>
            <a:off x="81915" y="1236980"/>
            <a:ext cx="12203430" cy="5262245"/>
          </a:xfrm>
          <a:prstGeom prst="rect">
            <a:avLst/>
          </a:prstGeom>
          <a:noFill/>
        </p:spPr>
        <p:txBody>
          <a:bodyPr wrap="square" rtlCol="0">
            <a:spAutoFit/>
          </a:bodyPr>
          <a:lstStyle/>
          <a:p>
            <a:pPr>
              <a:lnSpc>
                <a:spcPct val="150000"/>
              </a:lnSpc>
              <a:spcBef>
                <a:spcPts val="0"/>
              </a:spcBef>
              <a:spcAft>
                <a:spcPts val="0"/>
              </a:spcAft>
            </a:pPr>
            <a:r>
              <a:rPr lang="en-US" altLang="zh-CN" sz="2400" b="1"/>
              <a:t>一个完整的非物质文化遗产体系主要包括以下六个方面的内容：</a:t>
            </a:r>
          </a:p>
          <a:p>
            <a:pPr>
              <a:lnSpc>
                <a:spcPct val="150000"/>
              </a:lnSpc>
              <a:spcBef>
                <a:spcPts val="0"/>
              </a:spcBef>
              <a:spcAft>
                <a:spcPts val="0"/>
              </a:spcAft>
            </a:pPr>
            <a:r>
              <a:rPr lang="en-US" altLang="zh-CN" sz="2400" b="1"/>
              <a:t>一是遗产的概念系统，即具有独特的概念系统;</a:t>
            </a:r>
          </a:p>
          <a:p>
            <a:pPr>
              <a:lnSpc>
                <a:spcPct val="150000"/>
              </a:lnSpc>
              <a:spcBef>
                <a:spcPts val="0"/>
              </a:spcBef>
              <a:spcAft>
                <a:spcPts val="0"/>
              </a:spcAft>
            </a:pPr>
            <a:r>
              <a:rPr lang="en-US" altLang="zh-CN" sz="2400" b="1"/>
              <a:t>二是遗产的分类系统，即以传统的认知经验为依据的分类模式;</a:t>
            </a:r>
          </a:p>
          <a:p>
            <a:pPr>
              <a:lnSpc>
                <a:spcPct val="150000"/>
              </a:lnSpc>
              <a:spcBef>
                <a:spcPts val="0"/>
              </a:spcBef>
              <a:spcAft>
                <a:spcPts val="0"/>
              </a:spcAft>
            </a:pPr>
            <a:r>
              <a:rPr lang="en-US" altLang="zh-CN" sz="2400" b="1"/>
              <a:t>三是遗产的命名系统，即以自己的方式对各类非物质文化遗产进行命名;</a:t>
            </a:r>
          </a:p>
          <a:p>
            <a:pPr>
              <a:lnSpc>
                <a:spcPct val="150000"/>
              </a:lnSpc>
              <a:spcBef>
                <a:spcPts val="0"/>
              </a:spcBef>
              <a:spcAft>
                <a:spcPts val="0"/>
              </a:spcAft>
            </a:pPr>
            <a:r>
              <a:rPr lang="en-US" altLang="zh-CN" sz="2400" b="1"/>
              <a:t>四是遗产的知识系统，概念、分类、命名的独特性，来自于知识体系的独特性;</a:t>
            </a:r>
          </a:p>
          <a:p>
            <a:pPr>
              <a:lnSpc>
                <a:spcPct val="150000"/>
              </a:lnSpc>
              <a:spcBef>
                <a:spcPts val="0"/>
              </a:spcBef>
              <a:spcAft>
                <a:spcPts val="0"/>
              </a:spcAft>
            </a:pPr>
            <a:r>
              <a:rPr lang="en-US" altLang="zh-CN" sz="2400" b="1"/>
              <a:t>五是遗产的实践系统，世界上大多数文化遗产、非物质文化遗产都来自于人民的生产、生活方式，与广大人民生活实践有机结合在一起，是实践的产物，也称为“活态文化”;</a:t>
            </a:r>
          </a:p>
          <a:p>
            <a:pPr>
              <a:lnSpc>
                <a:spcPct val="150000"/>
              </a:lnSpc>
              <a:spcBef>
                <a:spcPts val="0"/>
              </a:spcBef>
              <a:spcAft>
                <a:spcPts val="0"/>
              </a:spcAft>
            </a:pPr>
            <a:r>
              <a:rPr lang="en-US" altLang="zh-CN" sz="2400" b="1"/>
              <a:t>六是遗产的保护系统，任何非物质文化遗产无不是特殊历史语境下特殊保护和传承的产物。</a:t>
            </a:r>
          </a:p>
          <a:p>
            <a:pPr>
              <a:lnSpc>
                <a:spcPct val="150000"/>
              </a:lnSpc>
              <a:spcBef>
                <a:spcPts val="0"/>
              </a:spcBef>
              <a:spcAft>
                <a:spcPts val="0"/>
              </a:spcAft>
            </a:pPr>
            <a:r>
              <a:rPr lang="en-US" altLang="zh-CN" sz="3200"/>
              <a:t>        </a:t>
            </a:r>
            <a:endParaRPr lang="zh-CN" altLang="en-US"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0955"/>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78460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3200" b="1"/>
              <a:t>四、对于振兴纺织类非物质文化遗产的</a:t>
            </a:r>
            <a:r>
              <a:rPr lang="zh-CN" altLang="en-US" sz="3200" b="1"/>
              <a:t>六点</a:t>
            </a:r>
            <a:r>
              <a:rPr lang="en-US" altLang="zh-CN" sz="3200" b="1"/>
              <a:t>思考</a:t>
            </a:r>
          </a:p>
          <a:p>
            <a:pPr>
              <a:lnSpc>
                <a:spcPct val="150000"/>
              </a:lnSpc>
              <a:spcBef>
                <a:spcPts val="0"/>
              </a:spcBef>
              <a:spcAft>
                <a:spcPts val="0"/>
              </a:spcAft>
            </a:pPr>
            <a:r>
              <a:rPr lang="en-US" altLang="zh-CN" sz="3200" b="1"/>
              <a:t>      </a:t>
            </a:r>
          </a:p>
          <a:p>
            <a:pPr>
              <a:lnSpc>
                <a:spcPct val="150000"/>
              </a:lnSpc>
              <a:spcBef>
                <a:spcPts val="0"/>
              </a:spcBef>
              <a:spcAft>
                <a:spcPts val="0"/>
              </a:spcAft>
            </a:pPr>
            <a:r>
              <a:rPr lang="en-US" altLang="zh-CN" sz="3200" b="1"/>
              <a:t>       当前传统纺织工艺发展已站在一个新的历史起点上，迎来有利的发展时机。  </a:t>
            </a:r>
            <a:r>
              <a:rPr lang="en-US" altLang="zh-CN" sz="3200"/>
              <a:t>  </a:t>
            </a:r>
          </a:p>
          <a:p>
            <a:pPr>
              <a:lnSpc>
                <a:spcPct val="150000"/>
              </a:lnSpc>
              <a:spcBef>
                <a:spcPts val="0"/>
              </a:spcBef>
              <a:spcAft>
                <a:spcPts val="0"/>
              </a:spcAft>
            </a:pPr>
            <a:r>
              <a:rPr lang="en-US" altLang="zh-CN" sz="3200"/>
              <a:t>        </a:t>
            </a:r>
            <a:endParaRPr lang="zh-CN" alt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625475" y="1342390"/>
            <a:ext cx="11403330" cy="4615815"/>
          </a:xfrm>
          <a:prstGeom prst="rect">
            <a:avLst/>
          </a:prstGeom>
          <a:noFill/>
        </p:spPr>
        <p:txBody>
          <a:bodyPr wrap="square" rtlCol="0">
            <a:spAutoFit/>
          </a:bodyPr>
          <a:lstStyle/>
          <a:p>
            <a:pPr>
              <a:lnSpc>
                <a:spcPct val="150000"/>
              </a:lnSpc>
              <a:spcBef>
                <a:spcPts val="0"/>
              </a:spcBef>
              <a:spcAft>
                <a:spcPts val="0"/>
              </a:spcAft>
            </a:pPr>
            <a:r>
              <a:rPr lang="en-US" altLang="zh-CN" sz="2800" b="1"/>
              <a:t>（一）发扬工匠精神，保护传统纺织工艺</a:t>
            </a:r>
          </a:p>
          <a:p>
            <a:pPr>
              <a:lnSpc>
                <a:spcPct val="150000"/>
              </a:lnSpc>
              <a:spcBef>
                <a:spcPts val="0"/>
              </a:spcBef>
              <a:spcAft>
                <a:spcPts val="0"/>
              </a:spcAft>
            </a:pPr>
            <a:r>
              <a:rPr lang="en-US" altLang="zh-CN" sz="2800" b="1"/>
              <a:t>        非物质文化遗产与物质文化遗产最大的区别就在于，非遗是以人为载体，强调文化的主体——人，这些由人的劳动所体现出来的文化精神和习俗就属于非物质文化的范围。从这个意义上说，“非遗传承人是中华优秀传统文化的守护者”。 传统工艺的核心在于工匠精神，而工匠精神的精髓在于精益求精、认真雕琢、追求完美。</a:t>
            </a:r>
          </a:p>
          <a:p>
            <a:pPr>
              <a:lnSpc>
                <a:spcPct val="150000"/>
              </a:lnSpc>
              <a:spcBef>
                <a:spcPts val="0"/>
              </a:spcBef>
              <a:spcAft>
                <a:spcPts val="0"/>
              </a:spcAft>
            </a:pPr>
            <a:r>
              <a:rPr lang="en-US" altLang="zh-CN" sz="2800"/>
              <a:t>        </a:t>
            </a:r>
            <a:endParaRPr lang="zh-CN"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0955"/>
            <a:ext cx="12115800" cy="6815455"/>
          </a:xfrm>
          <a:prstGeom prst="rect">
            <a:avLst/>
          </a:prstGeom>
        </p:spPr>
      </p:pic>
      <p:sp>
        <p:nvSpPr>
          <p:cNvPr id="2" name="文本框 1"/>
          <p:cNvSpPr txBox="1"/>
          <p:nvPr/>
        </p:nvSpPr>
        <p:spPr>
          <a:xfrm>
            <a:off x="648335" y="1276985"/>
            <a:ext cx="11467465" cy="3322955"/>
          </a:xfrm>
          <a:prstGeom prst="rect">
            <a:avLst/>
          </a:prstGeom>
          <a:noFill/>
        </p:spPr>
        <p:txBody>
          <a:bodyPr wrap="square" rtlCol="0">
            <a:spAutoFit/>
          </a:bodyPr>
          <a:lstStyle/>
          <a:p>
            <a:pPr>
              <a:lnSpc>
                <a:spcPct val="150000"/>
              </a:lnSpc>
              <a:spcBef>
                <a:spcPts val="0"/>
              </a:spcBef>
              <a:spcAft>
                <a:spcPts val="0"/>
              </a:spcAft>
            </a:pPr>
            <a:r>
              <a:rPr lang="en-US" altLang="zh-CN" sz="2800" b="1"/>
              <a:t>（二）进一步培养“非遗”保护的社会意识。</a:t>
            </a:r>
          </a:p>
          <a:p>
            <a:pPr>
              <a:lnSpc>
                <a:spcPct val="150000"/>
              </a:lnSpc>
              <a:spcBef>
                <a:spcPts val="0"/>
              </a:spcBef>
              <a:spcAft>
                <a:spcPts val="0"/>
              </a:spcAft>
            </a:pPr>
            <a:r>
              <a:rPr lang="en-US" altLang="zh-CN" sz="2800" b="1"/>
              <a:t>        创造性的手工制造具有不可替代的文化特性，而追求个性化正越来越成为社会文化的发展趋势。传统工艺的振兴不仅需要传承人，更需要建立起相应的文化氛围，</a:t>
            </a:r>
            <a:r>
              <a:rPr lang="zh-CN" altLang="en-US" sz="2800" b="1"/>
              <a:t>应当</a:t>
            </a:r>
            <a:r>
              <a:rPr lang="en-US" altLang="zh-CN" sz="2800" b="1"/>
              <a:t>在基础教育中加强对传统文化的教育，增强年轻人对手工艺背后深厚文化底蕴的理解。</a:t>
            </a:r>
            <a:endParaRPr lang="zh-CN" altLang="en-US" sz="28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0" y="1029335"/>
            <a:ext cx="12115800" cy="4615815"/>
          </a:xfrm>
          <a:prstGeom prst="rect">
            <a:avLst/>
          </a:prstGeom>
          <a:noFill/>
        </p:spPr>
        <p:txBody>
          <a:bodyPr wrap="square" rtlCol="0">
            <a:spAutoFit/>
          </a:bodyPr>
          <a:lstStyle/>
          <a:p>
            <a:pPr>
              <a:lnSpc>
                <a:spcPct val="150000"/>
              </a:lnSpc>
              <a:spcBef>
                <a:spcPts val="0"/>
              </a:spcBef>
              <a:spcAft>
                <a:spcPts val="0"/>
              </a:spcAft>
            </a:pPr>
            <a:r>
              <a:rPr lang="zh-CN" altLang="en-US" sz="2800" b="1"/>
              <a:t>（三）发掘传统纺织工艺的当代价值，将文化资源转化为文化创意产业竞争力。</a:t>
            </a:r>
          </a:p>
          <a:p>
            <a:pPr>
              <a:lnSpc>
                <a:spcPct val="150000"/>
              </a:lnSpc>
              <a:spcBef>
                <a:spcPts val="0"/>
              </a:spcBef>
              <a:spcAft>
                <a:spcPts val="0"/>
              </a:spcAft>
            </a:pPr>
            <a:r>
              <a:rPr lang="zh-CN" altLang="en-US" sz="2800" b="1"/>
              <a:t>        任何历史悠久、技艺精湛或风格独特的传统手工艺，都要找到与新时代现实生活的具体契合点，才能更好地得到创新和发展。在工业化和全球化背景下，不断发掘传统工艺文化的当代价值至关重要，未来需要借鉴优秀经验，将现代设计理念与传统工艺产业结合起来，将传统工艺文化资源转化为文化创意产业竞争力，从而逐渐找到适合的保护与发展之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464820" y="1255395"/>
            <a:ext cx="11650980" cy="4061460"/>
          </a:xfrm>
          <a:prstGeom prst="rect">
            <a:avLst/>
          </a:prstGeom>
          <a:noFill/>
        </p:spPr>
        <p:txBody>
          <a:bodyPr wrap="square" rtlCol="0">
            <a:spAutoFit/>
          </a:bodyPr>
          <a:lstStyle/>
          <a:p>
            <a:pPr>
              <a:lnSpc>
                <a:spcPct val="150000"/>
              </a:lnSpc>
              <a:spcBef>
                <a:spcPts val="0"/>
              </a:spcBef>
              <a:spcAft>
                <a:spcPts val="0"/>
              </a:spcAft>
            </a:pPr>
            <a:r>
              <a:rPr lang="en-US" altLang="zh-CN" sz="2800" b="1"/>
              <a:t>（四）发挥传统工艺差异化、个性化、限量化的特点，鼓励个性化定制生产，满足特定人群的特殊需求。</a:t>
            </a:r>
          </a:p>
          <a:p>
            <a:pPr>
              <a:lnSpc>
                <a:spcPct val="150000"/>
              </a:lnSpc>
              <a:spcBef>
                <a:spcPts val="0"/>
              </a:spcBef>
              <a:spcAft>
                <a:spcPts val="0"/>
              </a:spcAft>
            </a:pPr>
            <a:r>
              <a:rPr lang="en-US" altLang="zh-CN" sz="2800" b="1"/>
              <a:t>        由于手工艺是高文化附加值的行业，创意设计能力的提升将提升手工产品的品质；同时，适当的创新将在很大程度上激发年轻人对传统工艺的兴趣，获得消费市场的欢迎。</a:t>
            </a:r>
          </a:p>
          <a:p>
            <a:pPr>
              <a:lnSpc>
                <a:spcPct val="150000"/>
              </a:lnSpc>
              <a:spcBef>
                <a:spcPts val="0"/>
              </a:spcBef>
              <a:spcAft>
                <a:spcPts val="0"/>
              </a:spcAft>
            </a:pPr>
            <a:r>
              <a:rPr lang="en-US" altLang="zh-CN" sz="3200"/>
              <a:t>        </a:t>
            </a:r>
            <a:endParaRPr lang="zh-CN" alt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316865" y="1330960"/>
            <a:ext cx="11798935" cy="3969385"/>
          </a:xfrm>
          <a:prstGeom prst="rect">
            <a:avLst/>
          </a:prstGeom>
          <a:noFill/>
        </p:spPr>
        <p:txBody>
          <a:bodyPr wrap="square" rtlCol="0">
            <a:spAutoFit/>
          </a:bodyPr>
          <a:lstStyle/>
          <a:p>
            <a:pPr>
              <a:lnSpc>
                <a:spcPct val="150000"/>
              </a:lnSpc>
              <a:spcBef>
                <a:spcPts val="0"/>
              </a:spcBef>
              <a:spcAft>
                <a:spcPts val="0"/>
              </a:spcAft>
            </a:pPr>
            <a:r>
              <a:rPr lang="zh-CN" altLang="en-US" sz="2800" b="1"/>
              <a:t>（五）注重静态及活态保护相互结合、相互促进。</a:t>
            </a:r>
          </a:p>
          <a:p>
            <a:pPr>
              <a:lnSpc>
                <a:spcPct val="150000"/>
              </a:lnSpc>
              <a:spcBef>
                <a:spcPts val="0"/>
              </a:spcBef>
              <a:spcAft>
                <a:spcPts val="0"/>
              </a:spcAft>
            </a:pPr>
            <a:r>
              <a:rPr lang="zh-CN" altLang="en-US" sz="2800" b="1"/>
              <a:t>        静态保护形式主要是建立纺织服饰文化资料库、博物馆或展示中心。利用先进的现代技术手段，将纺织服饰文化的过去或现在的内容进行录制，制成数字化资料，存入博物馆、图书馆或信息库，长期保存，或作为展示内容以持续保护与传承。活态保护主要是强调传承保护，即让纺织服饰文化持续传承并发生作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sp>
        <p:nvSpPr>
          <p:cNvPr id="2" name="文本框 1"/>
          <p:cNvSpPr txBox="1"/>
          <p:nvPr/>
        </p:nvSpPr>
        <p:spPr>
          <a:xfrm>
            <a:off x="307975" y="1276985"/>
            <a:ext cx="11807825" cy="4615815"/>
          </a:xfrm>
          <a:prstGeom prst="rect">
            <a:avLst/>
          </a:prstGeom>
          <a:noFill/>
        </p:spPr>
        <p:txBody>
          <a:bodyPr wrap="square" rtlCol="0">
            <a:spAutoFit/>
          </a:bodyPr>
          <a:lstStyle/>
          <a:p>
            <a:pPr>
              <a:lnSpc>
                <a:spcPct val="150000"/>
              </a:lnSpc>
              <a:spcBef>
                <a:spcPts val="0"/>
              </a:spcBef>
              <a:spcAft>
                <a:spcPts val="0"/>
              </a:spcAft>
            </a:pPr>
            <a:r>
              <a:rPr lang="zh-CN" altLang="en-US" sz="2800" b="1"/>
              <a:t>（六）调动社会各方力量参与纺织类非遗保护。</a:t>
            </a:r>
          </a:p>
          <a:p>
            <a:pPr>
              <a:lnSpc>
                <a:spcPct val="150000"/>
              </a:lnSpc>
              <a:spcBef>
                <a:spcPts val="0"/>
              </a:spcBef>
              <a:spcAft>
                <a:spcPts val="0"/>
              </a:spcAft>
            </a:pPr>
            <a:r>
              <a:rPr lang="zh-CN" altLang="en-US" sz="2800" b="1"/>
              <a:t>        振兴纺织类非物质文化遗产，还应当调动社会各方力量参与传统文化和技艺的传承和保护，使民间组织、志愿者社团等社会力量在遗产保护中担任更为活跃的角色。2014年6月，由中国艺术研究院·中国非物质文化遗产保护中心主办的第三届“中华非物质文化遗产传承人薪传奖”和“中华非物质文化遗产保护贡献奖”颁奖仪式在京举行。奖项的设立，进一步激发了社会各界保护非遗的积极性和主动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55395"/>
            <a:ext cx="10217785" cy="3784600"/>
          </a:xfrm>
          <a:prstGeom prst="rect">
            <a:avLst/>
          </a:prstGeom>
          <a:noFill/>
        </p:spPr>
        <p:txBody>
          <a:bodyPr wrap="square" rtlCol="0">
            <a:spAutoFit/>
          </a:bodyPr>
          <a:lstStyle/>
          <a:p>
            <a:pPr>
              <a:lnSpc>
                <a:spcPct val="150000"/>
              </a:lnSpc>
              <a:spcBef>
                <a:spcPts val="0"/>
              </a:spcBef>
              <a:spcAft>
                <a:spcPts val="0"/>
              </a:spcAft>
            </a:pPr>
            <a:r>
              <a:rPr lang="en-US" altLang="zh-CN" sz="3200"/>
              <a:t>          </a:t>
            </a:r>
            <a:r>
              <a:rPr lang="en-US" altLang="zh-CN" sz="3200" b="1"/>
              <a:t>中国梦的核心思想是追寻符合中华文化传统的文化强国之梦，我们每一个人，特别是传承人和为非物质文化遗产保护做出贡献的人，都是实现中国梦的主人。相信在大家共同努力之下，将收获中华文化泽惠世界的伟大硕果。</a:t>
            </a:r>
            <a:endParaRPr lang="zh-CN" altLang="en-US" sz="2800"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115800" cy="6815455"/>
          </a:xfrm>
          <a:prstGeom prst="rect">
            <a:avLst/>
          </a:prstGeom>
        </p:spPr>
      </p:pic>
      <p:pic>
        <p:nvPicPr>
          <p:cNvPr id="68" name="图片 67"/>
          <p:cNvPicPr>
            <a:picLocks noChangeAspect="1"/>
          </p:cNvPicPr>
          <p:nvPr/>
        </p:nvPicPr>
        <p:blipFill rotWithShape="1">
          <a:blip r:embed="rId4" cstate="print">
            <a:extLst>
              <a:ext uri="{28A0092B-C50C-407E-A947-70E740481C1C}">
                <a14:useLocalDpi xmlns:a14="http://schemas.microsoft.com/office/drawing/2010/main" xmlns="" val="0"/>
              </a:ext>
            </a:extLst>
          </a:blip>
          <a:srcRect l="7934" t="10636" r="48230" b="46401"/>
          <a:stretch>
            <a:fillRect/>
          </a:stretch>
        </p:blipFill>
        <p:spPr>
          <a:xfrm>
            <a:off x="186416" y="1014901"/>
            <a:ext cx="2049236" cy="2946400"/>
          </a:xfrm>
          <a:prstGeom prst="rect">
            <a:avLst/>
          </a:prstGeom>
        </p:spPr>
      </p:pic>
      <p:sp>
        <p:nvSpPr>
          <p:cNvPr id="2" name="文本框 1"/>
          <p:cNvSpPr txBox="1"/>
          <p:nvPr/>
        </p:nvSpPr>
        <p:spPr>
          <a:xfrm>
            <a:off x="1898015" y="1284605"/>
            <a:ext cx="10217785" cy="2768600"/>
          </a:xfrm>
          <a:prstGeom prst="rect">
            <a:avLst/>
          </a:prstGeom>
          <a:noFill/>
        </p:spPr>
        <p:txBody>
          <a:bodyPr wrap="square" rtlCol="0">
            <a:spAutoFit/>
          </a:bodyPr>
          <a:lstStyle/>
          <a:p>
            <a:pPr>
              <a:lnSpc>
                <a:spcPct val="150000"/>
              </a:lnSpc>
              <a:spcBef>
                <a:spcPts val="0"/>
              </a:spcBef>
              <a:spcAft>
                <a:spcPts val="0"/>
              </a:spcAft>
            </a:pPr>
            <a:endParaRPr lang="en-US" altLang="zh-CN" sz="3200"/>
          </a:p>
          <a:p>
            <a:pPr>
              <a:lnSpc>
                <a:spcPct val="150000"/>
              </a:lnSpc>
              <a:spcBef>
                <a:spcPts val="0"/>
              </a:spcBef>
              <a:spcAft>
                <a:spcPts val="0"/>
              </a:spcAft>
            </a:pPr>
            <a:r>
              <a:rPr lang="en-US" altLang="zh-CN" sz="3200"/>
              <a:t>       </a:t>
            </a:r>
            <a:r>
              <a:rPr lang="en-US" altLang="zh-CN" sz="4000"/>
              <a:t>             </a:t>
            </a:r>
          </a:p>
          <a:p>
            <a:pPr>
              <a:lnSpc>
                <a:spcPct val="150000"/>
              </a:lnSpc>
              <a:spcBef>
                <a:spcPts val="0"/>
              </a:spcBef>
              <a:spcAft>
                <a:spcPts val="0"/>
              </a:spcAft>
            </a:pPr>
            <a:r>
              <a:rPr lang="en-US" altLang="zh-CN" sz="4000"/>
              <a:t>           </a:t>
            </a:r>
            <a:r>
              <a:rPr lang="en-US" altLang="zh-CN" sz="4400" b="1"/>
              <a:t>           </a:t>
            </a:r>
            <a:r>
              <a:rPr lang="zh-CN" altLang="en-US" sz="4400" b="1"/>
              <a:t>谢谢大家！</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5_自定义设计方案">
  <a:themeElements>
    <a:clrScheme name="520">
      <a:dk1>
        <a:sysClr val="windowText" lastClr="000000"/>
      </a:dk1>
      <a:lt1>
        <a:sysClr val="window" lastClr="FFFFFF"/>
      </a:lt1>
      <a:dk2>
        <a:srgbClr val="505046"/>
      </a:dk2>
      <a:lt2>
        <a:srgbClr val="EEECE1"/>
      </a:lt2>
      <a:accent1>
        <a:srgbClr val="375439"/>
      </a:accent1>
      <a:accent2>
        <a:srgbClr val="375439"/>
      </a:accent2>
      <a:accent3>
        <a:srgbClr val="375439"/>
      </a:accent3>
      <a:accent4>
        <a:srgbClr val="375439"/>
      </a:accent4>
      <a:accent5>
        <a:srgbClr val="375439"/>
      </a:accent5>
      <a:accent6>
        <a:srgbClr val="375439"/>
      </a:accent6>
      <a:hlink>
        <a:srgbClr val="325F0B"/>
      </a:hlink>
      <a:folHlink>
        <a:srgbClr val="79D02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7_Office 主题">
  <a:themeElements>
    <a:clrScheme name="自定义 54">
      <a:dk1>
        <a:sysClr val="windowText" lastClr="000000"/>
      </a:dk1>
      <a:lt1>
        <a:sysClr val="window" lastClr="FFFFFF"/>
      </a:lt1>
      <a:dk2>
        <a:srgbClr val="44546A"/>
      </a:dk2>
      <a:lt2>
        <a:srgbClr val="E7E6E6"/>
      </a:lt2>
      <a:accent1>
        <a:srgbClr val="BE9857"/>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常用1">
      <a:majorFont>
        <a:latin typeface="Calibri"/>
        <a:ea typeface="微软雅黑"/>
        <a:cs typeface=""/>
      </a:majorFont>
      <a:minorFont>
        <a:latin typeface="Calibri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1124</Words>
  <Application>WPS 演示</Application>
  <PresentationFormat>自定义</PresentationFormat>
  <Paragraphs>94</Paragraphs>
  <Slides>26</Slides>
  <Notes>25</Notes>
  <HiddenSlides>0</HiddenSlides>
  <MMClips>0</MMClips>
  <ScaleCrop>false</ScaleCrop>
  <HeadingPairs>
    <vt:vector size="4" baseType="variant">
      <vt:variant>
        <vt:lpstr>主题</vt:lpstr>
      </vt:variant>
      <vt:variant>
        <vt:i4>4</vt:i4>
      </vt:variant>
      <vt:variant>
        <vt:lpstr>幻灯片标题</vt:lpstr>
      </vt:variant>
      <vt:variant>
        <vt:i4>26</vt:i4>
      </vt:variant>
    </vt:vector>
  </HeadingPairs>
  <TitlesOfParts>
    <vt:vector size="30" baseType="lpstr">
      <vt:lpstr>1_Office 主题</vt:lpstr>
      <vt:lpstr>5_自定义设计方案</vt:lpstr>
      <vt:lpstr>7_Office 主题</vt: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jialeilei</cp:lastModifiedBy>
  <cp:revision>131</cp:revision>
  <dcterms:created xsi:type="dcterms:W3CDTF">2015-09-21T06:44:00Z</dcterms:created>
  <dcterms:modified xsi:type="dcterms:W3CDTF">2017-11-28T14:35:58Z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